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56" r:id="rId5"/>
    <p:sldId id="257" r:id="rId6"/>
    <p:sldId id="258" r:id="rId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en\Roland\Kirche\AG_Energie\Energieverbrauch_StJosef_2004_201x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en\Roland\Kirche\AG_Energie\Energieverbrauch_StJosef_2004_201x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58010118043842E-2"/>
          <c:y val="9.193654446162268E-2"/>
          <c:w val="0.89713322091062397"/>
          <c:h val="0.77483862462397679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'Grafiken für Umweltbericht'!$A$42</c:f>
              <c:strCache>
                <c:ptCount val="1"/>
                <c:pt idx="0">
                  <c:v>Energieverbrauch HGT bereinigt in MWh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6B-4095-AE1F-E0455316BC0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6B-4095-AE1F-E0455316BC0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6B-4095-AE1F-E0455316BC0F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6B-4095-AE1F-E0455316BC0F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6B-4095-AE1F-E0455316BC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movingAvg"/>
            <c:period val="3"/>
            <c:dispRSqr val="0"/>
            <c:dispEq val="0"/>
          </c:trendline>
          <c:val>
            <c:numRef>
              <c:f>'Grafiken für Umweltbericht'!$B$42:$P$42</c:f>
              <c:numCache>
                <c:formatCode>0</c:formatCode>
                <c:ptCount val="15"/>
                <c:pt idx="0">
                  <c:v>223.68766647365376</c:v>
                </c:pt>
                <c:pt idx="1">
                  <c:v>243.11428571428573</c:v>
                </c:pt>
                <c:pt idx="2">
                  <c:v>252.67335680751177</c:v>
                </c:pt>
                <c:pt idx="3">
                  <c:v>259.43956442831217</c:v>
                </c:pt>
                <c:pt idx="4">
                  <c:v>256.78474145238766</c:v>
                </c:pt>
                <c:pt idx="5">
                  <c:v>172.0011890606421</c:v>
                </c:pt>
                <c:pt idx="6">
                  <c:v>207.83358237506718</c:v>
                </c:pt>
                <c:pt idx="7">
                  <c:v>181.35748968698522</c:v>
                </c:pt>
                <c:pt idx="8">
                  <c:v>173.91391532349598</c:v>
                </c:pt>
                <c:pt idx="9">
                  <c:v>179.9178201634877</c:v>
                </c:pt>
                <c:pt idx="10">
                  <c:v>178.12173333333334</c:v>
                </c:pt>
                <c:pt idx="11">
                  <c:v>187.20314294348745</c:v>
                </c:pt>
                <c:pt idx="12">
                  <c:v>189.19781105990788</c:v>
                </c:pt>
                <c:pt idx="13">
                  <c:v>186.25691244239636</c:v>
                </c:pt>
                <c:pt idx="14">
                  <c:v>193.19818358741486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6B-4095-AE1F-E0455316BC0F}"/>
            </c:ext>
          </c:extLst>
        </c:ser>
        <c:ser>
          <c:idx val="1"/>
          <c:order val="2"/>
          <c:tx>
            <c:strRef>
              <c:f>'Grafiken für Umweltbericht'!$A$48</c:f>
              <c:strCache>
                <c:ptCount val="1"/>
                <c:pt idx="0">
                  <c:v>Veränderung in % gegenüber Durchschnitt 2004-2008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B6B-4095-AE1F-E0455316BC0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B6B-4095-AE1F-E0455316BC0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B6B-4095-AE1F-E0455316BC0F}"/>
              </c:ext>
            </c:extLst>
          </c:dPt>
          <c:dLbls>
            <c:dLbl>
              <c:idx val="0"/>
              <c:layout>
                <c:manualLayout>
                  <c:x val="3.5601704930222472E-3"/>
                  <c:y val="0.104743233186473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B-4095-AE1F-E0455316BC0F}"/>
                </c:ext>
              </c:extLst>
            </c:dLbl>
            <c:dLbl>
              <c:idx val="1"/>
              <c:layout>
                <c:manualLayout>
                  <c:x val="4.4052863436123144E-3"/>
                  <c:y val="8.660174841915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B-4095-AE1F-E0455316BC0F}"/>
                </c:ext>
              </c:extLst>
            </c:dLbl>
            <c:dLbl>
              <c:idx val="2"/>
              <c:layout>
                <c:manualLayout>
                  <c:x val="4.4510735717506675E-3"/>
                  <c:y val="-1.7609102249553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B-4095-AE1F-E0455316BC0F}"/>
                </c:ext>
              </c:extLst>
            </c:dLbl>
            <c:dLbl>
              <c:idx val="3"/>
              <c:layout>
                <c:manualLayout>
                  <c:x val="2.24843039994446E-3"/>
                  <c:y val="-7.22676602096313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B-4095-AE1F-E0455316BC0F}"/>
                </c:ext>
              </c:extLst>
            </c:dLbl>
            <c:dLbl>
              <c:idx val="4"/>
              <c:layout>
                <c:manualLayout>
                  <c:x val="2.2484541877458423E-3"/>
                  <c:y val="-1.6384068275491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B-4095-AE1F-E0455316BC0F}"/>
                </c:ext>
              </c:extLst>
            </c:dLbl>
            <c:dLbl>
              <c:idx val="5"/>
              <c:layout>
                <c:manualLayout>
                  <c:x val="3.7016545839258274E-3"/>
                  <c:y val="0.163656604780072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B-4095-AE1F-E0455316BC0F}"/>
                </c:ext>
              </c:extLst>
            </c:dLbl>
            <c:dLbl>
              <c:idx val="6"/>
              <c:layout>
                <c:manualLayout>
                  <c:x val="4.6614520101286895E-3"/>
                  <c:y val="0.131161421464437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B-4095-AE1F-E0455316BC0F}"/>
                </c:ext>
              </c:extLst>
            </c:dLbl>
            <c:dLbl>
              <c:idx val="7"/>
              <c:layout>
                <c:manualLayout>
                  <c:x val="2.2484541877460071E-3"/>
                  <c:y val="0.158615553218523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6B-4095-AE1F-E0455316BC0F}"/>
                </c:ext>
              </c:extLst>
            </c:dLbl>
            <c:dLbl>
              <c:idx val="8"/>
              <c:layout>
                <c:manualLayout>
                  <c:x val="2.3400915744562767E-3"/>
                  <c:y val="0.15971678061597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B-4095-AE1F-E0455316BC0F}"/>
                </c:ext>
              </c:extLst>
            </c:dLbl>
            <c:dLbl>
              <c:idx val="9"/>
              <c:layout>
                <c:manualLayout>
                  <c:x val="3.4414131603592796E-3"/>
                  <c:y val="0.158597885131810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6B-4095-AE1F-E0455316BC0F}"/>
                </c:ext>
              </c:extLst>
            </c:dLbl>
            <c:dLbl>
              <c:idx val="10"/>
              <c:layout>
                <c:manualLayout>
                  <c:x val="2.2484541877459247E-3"/>
                  <c:y val="0.162750294361192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B-4095-AE1F-E0455316BC0F}"/>
                </c:ext>
              </c:extLst>
            </c:dLbl>
            <c:dLbl>
              <c:idx val="11"/>
              <c:layout>
                <c:manualLayout>
                  <c:x val="4.4969083754916846E-3"/>
                  <c:y val="0.13896788988154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B-4095-AE1F-E0455316BC0F}"/>
                </c:ext>
              </c:extLst>
            </c:dLbl>
            <c:dLbl>
              <c:idx val="12"/>
              <c:layout>
                <c:manualLayout>
                  <c:x val="3.5787748447741975E-3"/>
                  <c:y val="0.143830585241646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B-4095-AE1F-E0455316BC0F}"/>
                </c:ext>
              </c:extLst>
            </c:dLbl>
            <c:dLbl>
              <c:idx val="13"/>
              <c:layout>
                <c:manualLayout>
                  <c:x val="4.4734468764090094E-3"/>
                  <c:y val="0.148122611330431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B-4095-AE1F-E0455316BC0F}"/>
                </c:ext>
              </c:extLst>
            </c:dLbl>
            <c:dLbl>
              <c:idx val="14"/>
              <c:layout>
                <c:manualLayout>
                  <c:x val="1.3761316729681916E-3"/>
                  <c:y val="0.14265337598632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B-4095-AE1F-E0455316BC0F}"/>
                </c:ext>
              </c:extLst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3"/>
            <c:dispRSqr val="0"/>
            <c:dispEq val="0"/>
          </c:trendline>
          <c:cat>
            <c:strRef>
              <c:f>'Grafiken für Umweltbericht'!$B$27:$Q$27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Durchschn
2004-2008</c:v>
                </c:pt>
              </c:strCache>
            </c:strRef>
          </c:cat>
          <c:val>
            <c:numRef>
              <c:f>'Grafiken für Umweltbericht'!$B$48:$Q$48</c:f>
              <c:numCache>
                <c:formatCode>0.00</c:formatCode>
                <c:ptCount val="16"/>
                <c:pt idx="0">
                  <c:v>-9.4894650039714463</c:v>
                </c:pt>
                <c:pt idx="1">
                  <c:v>-1.6288899067707376</c:v>
                </c:pt>
                <c:pt idx="2">
                  <c:v>2.2389882483034143</c:v>
                </c:pt>
                <c:pt idx="3">
                  <c:v>4.9767926221756937</c:v>
                </c:pt>
                <c:pt idx="4">
                  <c:v>3.9025740402630333</c:v>
                </c:pt>
                <c:pt idx="5">
                  <c:v>-30.40331687815528</c:v>
                </c:pt>
                <c:pt idx="6">
                  <c:v>-15.90448848853228</c:v>
                </c:pt>
                <c:pt idx="7">
                  <c:v>-26.617485550822195</c:v>
                </c:pt>
                <c:pt idx="8">
                  <c:v>-29.629372207530139</c:v>
                </c:pt>
                <c:pt idx="9">
                  <c:v>-27.200017707572044</c:v>
                </c:pt>
                <c:pt idx="10">
                  <c:v>-27.926766671694025</c:v>
                </c:pt>
                <c:pt idx="11">
                  <c:v>-24.252164243714674</c:v>
                </c:pt>
                <c:pt idx="12">
                  <c:v>-23.445063516156253</c:v>
                </c:pt>
                <c:pt idx="13">
                  <c:v>-24.635036622122726</c:v>
                </c:pt>
                <c:pt idx="14">
                  <c:v>-21.826396455267044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B6B-4095-AE1F-E0455316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472264"/>
        <c:axId val="284472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Energieverbrauch in MWh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Pt>
                  <c:idx val="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B-3B6B-4095-AE1F-E0455316BC0F}"/>
                    </c:ext>
                  </c:extLst>
                </c:dPt>
                <c:dPt>
                  <c:idx val="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C-3B6B-4095-AE1F-E0455316BC0F}"/>
                    </c:ext>
                  </c:extLst>
                </c:dPt>
                <c:dPt>
                  <c:idx val="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1D-3B6B-4095-AE1F-E0455316BC0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1"/>
                      </a:solidFill>
                      <a:prstDash val="sysDot"/>
                    </a:ln>
                    <a:effectLst/>
                  </c:spPr>
                  <c:trendlineType val="movingAvg"/>
                  <c:period val="3"/>
                  <c:dispRSqr val="0"/>
                  <c:dispEq val="0"/>
                </c:trendline>
                <c:cat>
                  <c:strRef>
                    <c:extLst>
                      <c:ext uri="{02D57815-91ED-43cb-92C2-25804820EDAC}">
                        <c15:formulaRef>
                          <c15:sqref>'Grafiken für Umweltbericht'!$B$27:$Q$27</c15:sqref>
                        </c15:formulaRef>
                      </c:ext>
                    </c:extLst>
                    <c:strCache>
                      <c:ptCount val="16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Durchschn
2004-2008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'Grafiken für Umweltbericht'!$B$40:$Q$40</c15:sqref>
                        </c15:formulaRef>
                      </c:ext>
                    </c:extLst>
                    <c:numCache>
                      <c:formatCode>0</c:formatCode>
                      <c:ptCount val="16"/>
                      <c:pt idx="0">
                        <c:v>227</c:v>
                      </c:pt>
                      <c:pt idx="1">
                        <c:v>264</c:v>
                      </c:pt>
                      <c:pt idx="2">
                        <c:v>253</c:v>
                      </c:pt>
                      <c:pt idx="3">
                        <c:v>252</c:v>
                      </c:pt>
                      <c:pt idx="4">
                        <c:v>267</c:v>
                      </c:pt>
                      <c:pt idx="5">
                        <c:v>170</c:v>
                      </c:pt>
                      <c:pt idx="6">
                        <c:v>227.27599999999998</c:v>
                      </c:pt>
                      <c:pt idx="7">
                        <c:v>161.71700000000004</c:v>
                      </c:pt>
                      <c:pt idx="8">
                        <c:v>180.06599999999997</c:v>
                      </c:pt>
                      <c:pt idx="9">
                        <c:v>194</c:v>
                      </c:pt>
                      <c:pt idx="10">
                        <c:v>157</c:v>
                      </c:pt>
                      <c:pt idx="11">
                        <c:v>182</c:v>
                      </c:pt>
                      <c:pt idx="12">
                        <c:v>193</c:v>
                      </c:pt>
                      <c:pt idx="13">
                        <c:v>190</c:v>
                      </c:pt>
                      <c:pt idx="14">
                        <c:v>175</c:v>
                      </c:pt>
                      <c:pt idx="15" formatCode="0.0">
                        <c:v>252.6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E-3B6B-4095-AE1F-E0455316BC0F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v>Reduktion in % gegenüber Durchschnitt 2004-2008 mit berücksichtigung Heizgradtage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Pt>
                  <c:idx val="5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3B6B-4095-AE1F-E0455316BC0F}"/>
                    </c:ext>
                  </c:extLst>
                </c:dPt>
                <c:dPt>
                  <c:idx val="6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0-3B6B-4095-AE1F-E0455316BC0F}"/>
                    </c:ext>
                  </c:extLst>
                </c:dPt>
                <c:dPt>
                  <c:idx val="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B6B-4095-AE1F-E0455316BC0F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5.0174166677731894E-3"/>
                        <c:y val="-4.4746733488465435E-4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2-3B6B-4095-AE1F-E0455316BC0F}"/>
                      </c:ext>
                    </c:extLst>
                  </c:dLbl>
                  <c:dLbl>
                    <c:idx val="1"/>
                    <c:layout>
                      <c:manualLayout>
                        <c:x val="9.8891264224349497E-3"/>
                        <c:y val="8.2201114473691828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3B6B-4095-AE1F-E0455316BC0F}"/>
                      </c:ext>
                    </c:extLst>
                  </c:dLbl>
                  <c:dLbl>
                    <c:idx val="2"/>
                    <c:layout>
                      <c:manualLayout>
                        <c:x val="6.7453625632377329E-3"/>
                        <c:y val="-2.1744099249495205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4-3B6B-4095-AE1F-E0455316BC0F}"/>
                      </c:ext>
                    </c:extLst>
                  </c:dLbl>
                  <c:dLbl>
                    <c:idx val="3"/>
                    <c:layout>
                      <c:manualLayout>
                        <c:x val="1.1242270938729624E-2"/>
                        <c:y val="-2.1744099249495056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5-3B6B-4095-AE1F-E0455316BC0F}"/>
                      </c:ext>
                    </c:extLst>
                  </c:dLbl>
                  <c:dLbl>
                    <c:idx val="4"/>
                    <c:layout>
                      <c:manualLayout>
                        <c:x val="1.1242270938729624E-2"/>
                        <c:y val="-2.5826773729179239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6-3B6B-4095-AE1F-E0455316BC0F}"/>
                      </c:ext>
                    </c:extLst>
                  </c:dLbl>
                  <c:dLbl>
                    <c:idx val="5"/>
                    <c:layout>
                      <c:manualLayout>
                        <c:x val="6.328955929412702E-3"/>
                        <c:y val="0.14783364290935885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3B6B-4095-AE1F-E0455316BC0F}"/>
                      </c:ext>
                    </c:extLst>
                  </c:dLbl>
                  <c:dLbl>
                    <c:idx val="6"/>
                    <c:layout>
                      <c:manualLayout>
                        <c:x val="6.141643761646152E-3"/>
                        <c:y val="0.13399273911115869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0-3B6B-4095-AE1F-E0455316BC0F}"/>
                      </c:ext>
                    </c:extLst>
                  </c:dLbl>
                  <c:dLbl>
                    <c:idx val="7"/>
                    <c:layout>
                      <c:manualLayout>
                        <c:x val="5.3922180469430378E-3"/>
                        <c:y val="0.14569441792313384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1-3B6B-4095-AE1F-E0455316BC0F}"/>
                      </c:ext>
                    </c:extLst>
                  </c:dLbl>
                  <c:dLbl>
                    <c:idx val="8"/>
                    <c:layout>
                      <c:manualLayout>
                        <c:x val="1.1242270938729541E-2"/>
                        <c:y val="0.15094644610261029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7-3B6B-4095-AE1F-E0455316BC0F}"/>
                      </c:ext>
                    </c:extLst>
                  </c:dLbl>
                  <c:dLbl>
                    <c:idx val="9"/>
                    <c:layout>
                      <c:manualLayout>
                        <c:x val="6.7453625632376913E-3"/>
                        <c:y val="0.15369092694083958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8-3B6B-4095-AE1F-E0455316BC0F}"/>
                      </c:ext>
                    </c:extLst>
                  </c:dLbl>
                  <c:dLbl>
                    <c:idx val="10"/>
                    <c:layout>
                      <c:manualLayout>
                        <c:x val="4.4969083754918494E-3"/>
                        <c:y val="0.14271300358792235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9-3B6B-4095-AE1F-E0455316BC0F}"/>
                      </c:ext>
                    </c:extLst>
                  </c:dLbl>
                  <c:dLbl>
                    <c:idx val="11"/>
                    <c:layout>
                      <c:manualLayout>
                        <c:x val="4.4969083754918494E-3"/>
                        <c:y val="0.1384944446694738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A-3B6B-4095-AE1F-E0455316BC0F}"/>
                      </c:ext>
                    </c:extLst>
                  </c:dLbl>
                  <c:numFmt formatCode="0.0&quot;%&quot;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3"/>
                      </a:solidFill>
                      <a:prstDash val="sysDot"/>
                    </a:ln>
                    <a:effectLst/>
                  </c:spPr>
                  <c:trendlineType val="movingAvg"/>
                  <c:period val="3"/>
                  <c:dispRSqr val="0"/>
                  <c:dispEq val="0"/>
                </c:trendline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'Grafiken für Umweltbericht'!$B$27:$Q$27</c15:sqref>
                        </c15:formulaRef>
                      </c:ext>
                    </c:extLst>
                    <c:strCache>
                      <c:ptCount val="16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Durchschn
2004-2008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'Grafiken für Umweltbericht'!$B$49:$N$49</c15:sqref>
                        </c15:formulaRef>
                      </c:ext>
                    </c:extLst>
                    <c:numCache>
                      <c:formatCode>0.00</c:formatCode>
                      <c:ptCount val="13"/>
                      <c:pt idx="0">
                        <c:v>-9.4425273049113798</c:v>
                      </c:pt>
                      <c:pt idx="1">
                        <c:v>-1.5778758059042985</c:v>
                      </c:pt>
                      <c:pt idx="2">
                        <c:v>2.2920081852954723</c:v>
                      </c:pt>
                      <c:pt idx="3">
                        <c:v>5.0312323523199041</c:v>
                      </c:pt>
                      <c:pt idx="4">
                        <c:v>3.9564566932833287</c:v>
                      </c:pt>
                      <c:pt idx="5">
                        <c:v>-30.367224856733728</c:v>
                      </c:pt>
                      <c:pt idx="6">
                        <c:v>-15.860877545211693</c:v>
                      </c:pt>
                      <c:pt idx="7">
                        <c:v>-26.579430241795038</c:v>
                      </c:pt>
                      <c:pt idx="8">
                        <c:v>-29.592878827503839</c:v>
                      </c:pt>
                      <c:pt idx="9">
                        <c:v>-27.162264492870875</c:v>
                      </c:pt>
                      <c:pt idx="10">
                        <c:v>-27.889390340459215</c:v>
                      </c:pt>
                      <c:pt idx="11">
                        <c:v>-24.212882306873425</c:v>
                      </c:pt>
                      <c:pt idx="12">
                        <c:v>-23.405363026369074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B6B-4095-AE1F-E0455316BC0F}"/>
                  </c:ext>
                </c:extLst>
              </c15:ser>
            </c15:filteredBarSeries>
          </c:ext>
        </c:extLst>
      </c:barChart>
      <c:catAx>
        <c:axId val="28447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47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47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b="1" dirty="0"/>
                  <a:t>%</a:t>
                </a:r>
                <a:r>
                  <a:rPr lang="de-DE" sz="1800" b="1" baseline="0" dirty="0"/>
                  <a:t> / MWh</a:t>
                </a:r>
                <a:endParaRPr lang="de-CH" sz="1800" b="1" dirty="0"/>
              </a:p>
            </c:rich>
          </c:tx>
          <c:layout>
            <c:manualLayout>
              <c:xMode val="edge"/>
              <c:yMode val="edge"/>
              <c:x val="1.2206924733210743E-2"/>
              <c:y val="0.446719102672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47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76110364760741"/>
          <c:y val="0.85557883492134601"/>
          <c:w val="0.66580370460300387"/>
          <c:h val="0.14442116507865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2647554806076E-2"/>
          <c:y val="0.19867549668874171"/>
          <c:w val="0.90387858347386174"/>
          <c:h val="0.45033112582781459"/>
        </c:manualLayout>
      </c:layout>
      <c:barChart>
        <c:barDir val="col"/>
        <c:grouping val="clustered"/>
        <c:varyColors val="0"/>
        <c:ser>
          <c:idx val="0"/>
          <c:order val="0"/>
          <c:tx>
            <c:v>Wasserverbrauch in m3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33-4DCD-9B5E-F954CEC2E88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33-4DCD-9B5E-F954CEC2E88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233-4DCD-9B5E-F954CEC2E8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3"/>
            <c:dispRSqr val="0"/>
            <c:dispEq val="0"/>
          </c:trendline>
          <c:cat>
            <c:strRef>
              <c:f>'Grafiken für Umweltbericht'!$B$58:$Q$58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Durchschnitt</c:v>
                </c:pt>
              </c:strCache>
            </c:strRef>
          </c:cat>
          <c:val>
            <c:numRef>
              <c:f>'Grafiken für Umweltbericht'!$B$71:$Q$71</c:f>
              <c:numCache>
                <c:formatCode>General</c:formatCode>
                <c:ptCount val="15"/>
                <c:pt idx="0">
                  <c:v>569</c:v>
                </c:pt>
                <c:pt idx="1">
                  <c:v>659</c:v>
                </c:pt>
                <c:pt idx="2">
                  <c:v>433</c:v>
                </c:pt>
                <c:pt idx="3">
                  <c:v>536</c:v>
                </c:pt>
                <c:pt idx="4">
                  <c:v>485</c:v>
                </c:pt>
                <c:pt idx="5">
                  <c:v>592</c:v>
                </c:pt>
                <c:pt idx="6">
                  <c:v>610</c:v>
                </c:pt>
                <c:pt idx="7">
                  <c:v>718</c:v>
                </c:pt>
                <c:pt idx="8">
                  <c:v>806</c:v>
                </c:pt>
                <c:pt idx="9">
                  <c:v>722</c:v>
                </c:pt>
                <c:pt idx="10">
                  <c:v>736</c:v>
                </c:pt>
                <c:pt idx="11">
                  <c:v>840</c:v>
                </c:pt>
                <c:pt idx="12">
                  <c:v>797</c:v>
                </c:pt>
                <c:pt idx="13">
                  <c:v>795</c:v>
                </c:pt>
                <c:pt idx="14" formatCode="0.00">
                  <c:v>659.4666666666667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33-4DCD-9B5E-F954CEC2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631008"/>
        <c:axId val="326633752"/>
      </c:barChart>
      <c:catAx>
        <c:axId val="3266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6633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63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800" b="1"/>
                  <a:t>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663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0.35595</cdr:x>
      <cdr:y>0.07571</cdr:y>
    </cdr:from>
    <cdr:to>
      <cdr:x>0.90044</cdr:x>
      <cdr:y>0.17093</cdr:y>
    </cdr:to>
    <cdr:sp macro="" textlink="">
      <cdr:nvSpPr>
        <cdr:cNvPr id="2" name="Pfeil nach rechts 1"/>
        <cdr:cNvSpPr/>
      </cdr:nvSpPr>
      <cdr:spPr>
        <a:xfrm xmlns:a="http://schemas.openxmlformats.org/drawingml/2006/main">
          <a:off x="4104640" y="457017"/>
          <a:ext cx="6278880" cy="57476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algn="l" defTabSz="914400" rtl="0" eaLnBrk="1" latinLnBrk="0" hangingPunct="1"/>
          <a:r>
            <a:rPr lang="de-DE" sz="18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rPr>
            <a:t>Nach der AG Energie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0.18474</cdr:x>
      <cdr:y>0.04645</cdr:y>
    </cdr:from>
    <cdr:to>
      <cdr:x>0.88205</cdr:x>
      <cdr:y>0.10028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2164080" y="292110"/>
          <a:ext cx="816864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de-CH" sz="1600" b="1" dirty="0"/>
            <a:t>Jahresverbräuche Wasser 2005-2018 Zentrum St. Josef Köniz</a:t>
          </a:r>
        </a:p>
      </cdr:txBody>
    </cdr:sp>
  </cdr:relSizeAnchor>
  <cdr:relSizeAnchor xmlns:cdr="http://schemas.openxmlformats.org/drawingml/2006/chartDrawing">
    <cdr:from>
      <cdr:x>0.05662</cdr:x>
      <cdr:y>0.1102</cdr:y>
    </cdr:from>
    <cdr:to>
      <cdr:x>0.31012</cdr:x>
      <cdr:y>0.20159</cdr:y>
    </cdr:to>
    <cdr:sp macro="" textlink="">
      <cdr:nvSpPr>
        <cdr:cNvPr id="3" name="Pfeil nach links 2"/>
        <cdr:cNvSpPr/>
      </cdr:nvSpPr>
      <cdr:spPr>
        <a:xfrm xmlns:a="http://schemas.openxmlformats.org/drawingml/2006/main">
          <a:off x="663303" y="693057"/>
          <a:ext cx="2969623" cy="574766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dirty="0">
              <a:solidFill>
                <a:schemeClr val="bg1">
                  <a:lumMod val="65000"/>
                </a:schemeClr>
              </a:solidFill>
            </a:rPr>
            <a:t>Vor der AG Energie</a:t>
          </a:r>
          <a:endParaRPr lang="de-CH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5A3D-85CC-4F7E-A753-8D5ABFCA15C7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D65E-9831-4F93-BEEA-4DADCCDCD4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63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85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2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05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0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169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6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0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44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78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02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51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0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Grüner </a:t>
            </a:r>
            <a:r>
              <a:rPr lang="de-CH" b="1" dirty="0" err="1"/>
              <a:t>Güggel</a:t>
            </a:r>
            <a:r>
              <a:rPr lang="de-CH" b="1" dirty="0"/>
              <a:t> in St. Josef, Köniz</a:t>
            </a:r>
          </a:p>
        </p:txBody>
      </p:sp>
      <p:pic>
        <p:nvPicPr>
          <p:cNvPr id="19" name="Inhaltsplatzhalt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30093" r="8306" b="11366"/>
          <a:stretch/>
        </p:blipFill>
        <p:spPr>
          <a:xfrm>
            <a:off x="2416629" y="1542541"/>
            <a:ext cx="7326085" cy="4464333"/>
          </a:xfrm>
        </p:spPr>
      </p:pic>
    </p:spTree>
    <p:extLst>
      <p:ext uri="{BB962C8B-B14F-4D97-AF65-F5344CB8AC3E}">
        <p14:creationId xmlns:p14="http://schemas.microsoft.com/office/powerpoint/2010/main" val="270883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25" y="219456"/>
            <a:ext cx="9516984" cy="6276103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44954" r="17514" b="29751"/>
          <a:stretch/>
        </p:blipFill>
        <p:spPr>
          <a:xfrm rot="5400000">
            <a:off x="-1259835" y="2247149"/>
            <a:ext cx="4925335" cy="11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42993" b="27824"/>
          <a:stretch/>
        </p:blipFill>
        <p:spPr>
          <a:xfrm rot="5400000">
            <a:off x="-1307751" y="2422683"/>
            <a:ext cx="5176143" cy="1061026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60" y="1647144"/>
            <a:ext cx="4864012" cy="32426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8" y="3646714"/>
            <a:ext cx="2739889" cy="27398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427310"/>
            <a:ext cx="2841171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113280" y="241310"/>
            <a:ext cx="8168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CH" sz="1600" b="1" dirty="0"/>
              <a:t>Jahresverbräuche Wärmeenergie 2004-2018 Zentrum St. Josef Köniz (HGT bereinigt)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CH" sz="1600" b="1" dirty="0"/>
              <a:t>und Veränderung gegenüber Durchschnitt 2004-2008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75229"/>
              </p:ext>
            </p:extLst>
          </p:nvPr>
        </p:nvGraphicFramePr>
        <p:xfrm>
          <a:off x="406400" y="527050"/>
          <a:ext cx="11531600" cy="603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feil nach links 1"/>
          <p:cNvSpPr/>
          <p:nvPr/>
        </p:nvSpPr>
        <p:spPr>
          <a:xfrm>
            <a:off x="1445623" y="984067"/>
            <a:ext cx="2969623" cy="5747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Vor der AG Energie</a:t>
            </a:r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6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084421"/>
              </p:ext>
            </p:extLst>
          </p:nvPr>
        </p:nvGraphicFramePr>
        <p:xfrm>
          <a:off x="121921" y="274320"/>
          <a:ext cx="11714480" cy="62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feil nach rechts 2"/>
          <p:cNvSpPr/>
          <p:nvPr/>
        </p:nvSpPr>
        <p:spPr>
          <a:xfrm>
            <a:off x="3850640" y="967377"/>
            <a:ext cx="6878320" cy="5747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lang="de-DE" sz="18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Nach der AG Energie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41680" y="5242560"/>
            <a:ext cx="44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Vergleich: 5-köpfige Familie: 130 m3 / Jahr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63987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8760" y="365125"/>
            <a:ext cx="10515600" cy="1325563"/>
          </a:xfrm>
        </p:spPr>
        <p:txBody>
          <a:bodyPr/>
          <a:lstStyle/>
          <a:p>
            <a:pPr algn="ctr"/>
            <a:r>
              <a:rPr lang="de-DE" dirty="0" err="1"/>
              <a:t>Massnahmen</a:t>
            </a:r>
            <a:r>
              <a:rPr lang="de-DE" dirty="0"/>
              <a:t> und </a:t>
            </a:r>
            <a:r>
              <a:rPr lang="de-DE" dirty="0" err="1"/>
              <a:t>Anlässse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1993392" y="1527048"/>
            <a:ext cx="5148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Zieltemperaturen und Heizzeiten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Eingang während Heizperiode via Foyer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Anlässe mit Mehrweggeschirr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Abfalltrennung verbessert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t="37657" r="10650" b="37867"/>
          <a:stretch/>
        </p:blipFill>
        <p:spPr>
          <a:xfrm rot="5400000">
            <a:off x="-1423649" y="2767822"/>
            <a:ext cx="4950417" cy="987552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26454" r="15833" b="7136"/>
          <a:stretch/>
        </p:blipFill>
        <p:spPr>
          <a:xfrm>
            <a:off x="2066544" y="3883978"/>
            <a:ext cx="3703320" cy="251186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25667" r="31553" b="26123"/>
          <a:stretch/>
        </p:blipFill>
        <p:spPr>
          <a:xfrm>
            <a:off x="6391657" y="3149720"/>
            <a:ext cx="4493436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Grüner Güggel in St. Josef, Köniz</vt:lpstr>
      <vt:lpstr>Présentation PowerPoint</vt:lpstr>
      <vt:lpstr>Présentation PowerPoint</vt:lpstr>
      <vt:lpstr>Présentation PowerPoint</vt:lpstr>
      <vt:lpstr>Présentation PowerPoint</vt:lpstr>
      <vt:lpstr>Massnahmen und Anlässse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von Daeniken</dc:creator>
  <cp:lastModifiedBy>Patricia Rohner</cp:lastModifiedBy>
  <cp:revision>33</cp:revision>
  <cp:lastPrinted>2019-11-18T14:20:14Z</cp:lastPrinted>
  <dcterms:created xsi:type="dcterms:W3CDTF">2019-11-15T09:44:49Z</dcterms:created>
  <dcterms:modified xsi:type="dcterms:W3CDTF">2020-03-02T09:03:00Z</dcterms:modified>
</cp:coreProperties>
</file>