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417" r:id="rId2"/>
    <p:sldId id="429" r:id="rId3"/>
    <p:sldId id="430" r:id="rId4"/>
    <p:sldId id="418" r:id="rId5"/>
    <p:sldId id="421" r:id="rId6"/>
    <p:sldId id="422" r:id="rId7"/>
    <p:sldId id="420" r:id="rId8"/>
    <p:sldId id="375" r:id="rId9"/>
    <p:sldId id="423" r:id="rId10"/>
    <p:sldId id="425" r:id="rId11"/>
    <p:sldId id="426" r:id="rId12"/>
    <p:sldId id="427" r:id="rId13"/>
    <p:sldId id="431" r:id="rId14"/>
    <p:sldId id="434" r:id="rId15"/>
    <p:sldId id="433" r:id="rId16"/>
    <p:sldId id="435" r:id="rId17"/>
    <p:sldId id="436" r:id="rId18"/>
    <p:sldId id="437" r:id="rId19"/>
    <p:sldId id="419" r:id="rId20"/>
    <p:sldId id="438" r:id="rId21"/>
    <p:sldId id="424" r:id="rId22"/>
  </p:sldIdLst>
  <p:sldSz cx="9144000" cy="6858000" type="screen4x3"/>
  <p:notesSz cx="6797675" cy="9928225"/>
  <p:defaultTextStyle>
    <a:defPPr>
      <a:defRPr lang="de-CH"/>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t Ackermann Elisabeth BAFU" initials="" lastIdx="16" clrIdx="0"/>
  <p:cmAuthor id="2" name="Poëll Robin BAFU" initials="" lastIdx="11" clrIdx="1"/>
  <p:cmAuthor id="3" name="Fink Aeberhardt Karin Nicole BAFU"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CC00"/>
    <a:srgbClr val="C68124"/>
    <a:srgbClr val="A0BACE"/>
    <a:srgbClr val="C1A25C"/>
    <a:srgbClr val="91AB4B"/>
    <a:srgbClr val="99CC00"/>
    <a:srgbClr val="A9A88D"/>
    <a:srgbClr val="2270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2150" autoAdjust="0"/>
  </p:normalViewPr>
  <p:slideViewPr>
    <p:cSldViewPr>
      <p:cViewPr varScale="1">
        <p:scale>
          <a:sx n="114" d="100"/>
          <a:sy n="114" d="100"/>
        </p:scale>
        <p:origin x="907" y="-4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6" d="100"/>
          <a:sy n="86" d="100"/>
        </p:scale>
        <p:origin x="31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0" rIns="91301" bIns="45650" numCol="1" anchor="t" anchorCtr="0" compatLnSpc="1">
            <a:prstTxWarp prst="textNoShape">
              <a:avLst/>
            </a:prstTxWarp>
          </a:bodyPr>
          <a:lstStyle>
            <a:lvl1pPr>
              <a:defRPr sz="1200">
                <a:latin typeface="Times" panose="02020603050405020304" pitchFamily="18" charset="0"/>
              </a:defRPr>
            </a:lvl1pPr>
          </a:lstStyle>
          <a:p>
            <a:pPr>
              <a:defRPr/>
            </a:pPr>
            <a:endParaRPr lang="en-GB" altLang="de-DE"/>
          </a:p>
        </p:txBody>
      </p:sp>
      <p:sp>
        <p:nvSpPr>
          <p:cNvPr id="20483"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0" rIns="91301" bIns="45650" numCol="1" anchor="t" anchorCtr="0" compatLnSpc="1">
            <a:prstTxWarp prst="textNoShape">
              <a:avLst/>
            </a:prstTxWarp>
          </a:bodyPr>
          <a:lstStyle>
            <a:lvl1pPr algn="r">
              <a:defRPr sz="1200">
                <a:latin typeface="Times" panose="02020603050405020304" pitchFamily="18" charset="0"/>
              </a:defRPr>
            </a:lvl1pPr>
          </a:lstStyle>
          <a:p>
            <a:pPr>
              <a:defRPr/>
            </a:pPr>
            <a:endParaRPr lang="en-GB" altLang="de-DE"/>
          </a:p>
        </p:txBody>
      </p:sp>
      <p:sp>
        <p:nvSpPr>
          <p:cNvPr id="20484" name="Rectangle 4"/>
          <p:cNvSpPr>
            <a:spLocks noGrp="1" noChangeArrowheads="1"/>
          </p:cNvSpPr>
          <p:nvPr>
            <p:ph type="ftr" sz="quarter" idx="2"/>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0" rIns="91301" bIns="45650" numCol="1" anchor="b" anchorCtr="0" compatLnSpc="1">
            <a:prstTxWarp prst="textNoShape">
              <a:avLst/>
            </a:prstTxWarp>
          </a:bodyPr>
          <a:lstStyle>
            <a:lvl1pPr>
              <a:defRPr sz="1200">
                <a:latin typeface="Times" panose="02020603050405020304" pitchFamily="18" charset="0"/>
              </a:defRPr>
            </a:lvl1pPr>
          </a:lstStyle>
          <a:p>
            <a:pPr>
              <a:defRPr/>
            </a:pPr>
            <a:endParaRPr lang="en-GB" altLang="de-DE"/>
          </a:p>
        </p:txBody>
      </p:sp>
      <p:sp>
        <p:nvSpPr>
          <p:cNvPr id="20485" name="Rectangle 5"/>
          <p:cNvSpPr>
            <a:spLocks noGrp="1" noChangeArrowheads="1"/>
          </p:cNvSpPr>
          <p:nvPr>
            <p:ph type="sldNum" sz="quarter" idx="3"/>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0" rIns="91301" bIns="45650" numCol="1" anchor="b" anchorCtr="0" compatLnSpc="1">
            <a:prstTxWarp prst="textNoShape">
              <a:avLst/>
            </a:prstTxWarp>
          </a:bodyPr>
          <a:lstStyle>
            <a:lvl1pPr algn="r">
              <a:defRPr sz="1200">
                <a:latin typeface="Times" panose="02020603050405020304" pitchFamily="18" charset="0"/>
              </a:defRPr>
            </a:lvl1pPr>
          </a:lstStyle>
          <a:p>
            <a:pPr>
              <a:defRPr/>
            </a:pPr>
            <a:fld id="{D6032C21-0535-46C8-B420-46DA5704C323}" type="slidenum">
              <a:rPr lang="en-GB" altLang="de-DE"/>
              <a:pPr>
                <a:defRPr/>
              </a:pPr>
              <a:t>‹Nr.›</a:t>
            </a:fld>
            <a:endParaRPr lang="en-GB" alt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0" rIns="91301" bIns="45650" numCol="1" anchor="t" anchorCtr="0" compatLnSpc="1">
            <a:prstTxWarp prst="textNoShape">
              <a:avLst/>
            </a:prstTxWarp>
          </a:bodyPr>
          <a:lstStyle>
            <a:lvl1pPr>
              <a:defRPr sz="1200">
                <a:latin typeface="Times" panose="02020603050405020304" pitchFamily="18" charset="0"/>
              </a:defRPr>
            </a:lvl1pPr>
          </a:lstStyle>
          <a:p>
            <a:pPr>
              <a:defRPr/>
            </a:pPr>
            <a:endParaRPr lang="de-CH" altLang="de-DE"/>
          </a:p>
        </p:txBody>
      </p:sp>
      <p:sp>
        <p:nvSpPr>
          <p:cNvPr id="8195"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0" rIns="91301" bIns="45650" numCol="1" anchor="t" anchorCtr="0" compatLnSpc="1">
            <a:prstTxWarp prst="textNoShape">
              <a:avLst/>
            </a:prstTxWarp>
          </a:bodyPr>
          <a:lstStyle>
            <a:lvl1pPr algn="r">
              <a:defRPr sz="1200">
                <a:latin typeface="Times" panose="02020603050405020304" pitchFamily="18" charset="0"/>
              </a:defRPr>
            </a:lvl1pPr>
          </a:lstStyle>
          <a:p>
            <a:pPr>
              <a:defRPr/>
            </a:pPr>
            <a:endParaRPr lang="de-CH" altLang="de-DE"/>
          </a:p>
        </p:txBody>
      </p:sp>
      <p:sp>
        <p:nvSpPr>
          <p:cNvPr id="3076"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0" rIns="91301" bIns="45650" numCol="1" anchor="t" anchorCtr="0" compatLnSpc="1">
            <a:prstTxWarp prst="textNoShape">
              <a:avLst/>
            </a:prstTxWarp>
          </a:bodyPr>
          <a:lstStyle/>
          <a:p>
            <a:pPr lvl="0"/>
            <a:r>
              <a:rPr lang="de-CH" altLang="de-DE" noProof="0"/>
              <a:t>Mastertextformat bearbeiten</a:t>
            </a:r>
          </a:p>
          <a:p>
            <a:pPr lvl="1"/>
            <a:r>
              <a:rPr lang="de-CH" altLang="de-DE" noProof="0"/>
              <a:t>Zweite Ebene</a:t>
            </a:r>
          </a:p>
          <a:p>
            <a:pPr lvl="2"/>
            <a:r>
              <a:rPr lang="de-CH" altLang="de-DE" noProof="0"/>
              <a:t>Dritte Ebene</a:t>
            </a:r>
          </a:p>
          <a:p>
            <a:pPr lvl="3"/>
            <a:r>
              <a:rPr lang="de-CH" altLang="de-DE" noProof="0"/>
              <a:t>Vierte Ebene</a:t>
            </a:r>
          </a:p>
          <a:p>
            <a:pPr lvl="4"/>
            <a:r>
              <a:rPr lang="de-CH" altLang="de-DE" noProof="0"/>
              <a:t>Fünfte Ebene</a:t>
            </a:r>
          </a:p>
        </p:txBody>
      </p:sp>
      <p:sp>
        <p:nvSpPr>
          <p:cNvPr id="8198" name="Rectangle 6"/>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0" rIns="91301" bIns="45650" numCol="1" anchor="b" anchorCtr="0" compatLnSpc="1">
            <a:prstTxWarp prst="textNoShape">
              <a:avLst/>
            </a:prstTxWarp>
          </a:bodyPr>
          <a:lstStyle>
            <a:lvl1pPr>
              <a:defRPr sz="1200">
                <a:latin typeface="Times" panose="02020603050405020304" pitchFamily="18" charset="0"/>
              </a:defRPr>
            </a:lvl1pPr>
          </a:lstStyle>
          <a:p>
            <a:pPr>
              <a:defRPr/>
            </a:pPr>
            <a:endParaRPr lang="de-CH" altLang="de-DE"/>
          </a:p>
        </p:txBody>
      </p:sp>
      <p:sp>
        <p:nvSpPr>
          <p:cNvPr id="8199" name="Rectangle 7"/>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0" rIns="91301" bIns="45650" numCol="1" anchor="b" anchorCtr="0" compatLnSpc="1">
            <a:prstTxWarp prst="textNoShape">
              <a:avLst/>
            </a:prstTxWarp>
          </a:bodyPr>
          <a:lstStyle>
            <a:lvl1pPr algn="r">
              <a:defRPr sz="1200">
                <a:latin typeface="Times" panose="02020603050405020304" pitchFamily="18" charset="0"/>
              </a:defRPr>
            </a:lvl1pPr>
          </a:lstStyle>
          <a:p>
            <a:pPr>
              <a:defRPr/>
            </a:pPr>
            <a:fld id="{990EED94-1648-4B93-9BC6-895C9909B5A3}" type="slidenum">
              <a:rPr lang="de-CH" altLang="de-DE"/>
              <a:pPr>
                <a:defRPr/>
              </a:pPr>
              <a:t>‹Nr.›</a:t>
            </a:fld>
            <a:endParaRPr lang="de-CH" alt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990EED94-1648-4B93-9BC6-895C9909B5A3}" type="slidenum">
              <a:rPr lang="de-CH" altLang="de-DE" smtClean="0"/>
              <a:pPr>
                <a:defRPr/>
              </a:pPr>
              <a:t>1</a:t>
            </a:fld>
            <a:endParaRPr lang="de-CH" altLang="de-DE" dirty="0"/>
          </a:p>
        </p:txBody>
      </p:sp>
    </p:spTree>
    <p:extLst>
      <p:ext uri="{BB962C8B-B14F-4D97-AF65-F5344CB8AC3E}">
        <p14:creationId xmlns:p14="http://schemas.microsoft.com/office/powerpoint/2010/main" val="1583098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p:spPr>
        <p:txBody>
          <a:bodyPr/>
          <a:lstStyle/>
          <a:p>
            <a:r>
              <a:rPr lang="de-CH" altLang="de-DE" sz="1400" smtClean="0">
                <a:latin typeface="Arial" panose="020B0604020202020204" pitchFamily="34" charset="0"/>
                <a:cs typeface="Arial" panose="020B0604020202020204" pitchFamily="34" charset="0"/>
              </a:rPr>
              <a:t>Wie Bundesrätin Doris Leuthard im Vorwort des Umweltberichtes schreibt:</a:t>
            </a:r>
          </a:p>
          <a:p>
            <a:endParaRPr lang="de-CH" altLang="de-DE" sz="1400" smtClean="0">
              <a:latin typeface="Arial" panose="020B0604020202020204" pitchFamily="34" charset="0"/>
              <a:cs typeface="Arial" panose="020B0604020202020204" pitchFamily="34" charset="0"/>
            </a:endParaRPr>
          </a:p>
          <a:p>
            <a:r>
              <a:rPr lang="de-CH" altLang="de-DE" sz="1400" smtClean="0">
                <a:latin typeface="Arial" panose="020B0604020202020204" pitchFamily="34" charset="0"/>
                <a:cs typeface="Arial" panose="020B0604020202020204" pitchFamily="34" charset="0"/>
              </a:rPr>
              <a:t>Sauberes Wasser, gute Luft, gesunde Wälder: Die Schweizer Umweltpolitik hat in den letzten Jahrzehnten viel erreicht und dies nicht zuletzt dank technischer Massnahmen und gesetzlicher Vorgaben, dem Mitwirken der Menschen und der guten Zusammenarbeit zwischen Politik, Wirtschaft und Wissenschaft. </a:t>
            </a:r>
            <a:endParaRPr lang="de-CH" altLang="en-US" sz="1400" smtClean="0">
              <a:latin typeface="Arial" panose="020B0604020202020204" pitchFamily="34" charset="0"/>
              <a:cs typeface="Arial" panose="020B0604020202020204" pitchFamily="34" charset="0"/>
            </a:endParaRPr>
          </a:p>
        </p:txBody>
      </p:sp>
      <p:sp>
        <p:nvSpPr>
          <p:cNvPr id="30724"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1363" indent="-284163">
              <a:defRPr sz="2400">
                <a:solidFill>
                  <a:schemeClr val="tx1"/>
                </a:solidFill>
                <a:latin typeface="Arial" panose="020B0604020202020204" pitchFamily="34" charset="0"/>
              </a:defRPr>
            </a:lvl2pPr>
            <a:lvl3pPr marL="1141413" indent="-227013">
              <a:defRPr sz="2400">
                <a:solidFill>
                  <a:schemeClr val="tx1"/>
                </a:solidFill>
                <a:latin typeface="Arial" panose="020B0604020202020204" pitchFamily="34" charset="0"/>
              </a:defRPr>
            </a:lvl3pPr>
            <a:lvl4pPr marL="1598613" indent="-227013">
              <a:defRPr sz="2400">
                <a:solidFill>
                  <a:schemeClr val="tx1"/>
                </a:solidFill>
                <a:latin typeface="Arial" panose="020B0604020202020204" pitchFamily="34" charset="0"/>
              </a:defRPr>
            </a:lvl4pPr>
            <a:lvl5pPr marL="2054225" indent="-227013">
              <a:defRPr sz="2400">
                <a:solidFill>
                  <a:schemeClr val="tx1"/>
                </a:solidFill>
                <a:latin typeface="Arial" panose="020B0604020202020204" pitchFamily="34" charset="0"/>
              </a:defRPr>
            </a:lvl5pPr>
            <a:lvl6pPr marL="2511425" indent="-227013" eaLnBrk="0" fontAlgn="base" hangingPunct="0">
              <a:spcBef>
                <a:spcPct val="0"/>
              </a:spcBef>
              <a:spcAft>
                <a:spcPct val="0"/>
              </a:spcAft>
              <a:defRPr sz="2400">
                <a:solidFill>
                  <a:schemeClr val="tx1"/>
                </a:solidFill>
                <a:latin typeface="Arial" panose="020B0604020202020204" pitchFamily="34" charset="0"/>
              </a:defRPr>
            </a:lvl6pPr>
            <a:lvl7pPr marL="2968625" indent="-227013" eaLnBrk="0" fontAlgn="base" hangingPunct="0">
              <a:spcBef>
                <a:spcPct val="0"/>
              </a:spcBef>
              <a:spcAft>
                <a:spcPct val="0"/>
              </a:spcAft>
              <a:defRPr sz="2400">
                <a:solidFill>
                  <a:schemeClr val="tx1"/>
                </a:solidFill>
                <a:latin typeface="Arial" panose="020B0604020202020204" pitchFamily="34" charset="0"/>
              </a:defRPr>
            </a:lvl7pPr>
            <a:lvl8pPr marL="3425825" indent="-227013" eaLnBrk="0" fontAlgn="base" hangingPunct="0">
              <a:spcBef>
                <a:spcPct val="0"/>
              </a:spcBef>
              <a:spcAft>
                <a:spcPct val="0"/>
              </a:spcAft>
              <a:defRPr sz="2400">
                <a:solidFill>
                  <a:schemeClr val="tx1"/>
                </a:solidFill>
                <a:latin typeface="Arial" panose="020B0604020202020204" pitchFamily="34" charset="0"/>
              </a:defRPr>
            </a:lvl8pPr>
            <a:lvl9pPr marL="3883025" indent="-227013" eaLnBrk="0" fontAlgn="base" hangingPunct="0">
              <a:spcBef>
                <a:spcPct val="0"/>
              </a:spcBef>
              <a:spcAft>
                <a:spcPct val="0"/>
              </a:spcAft>
              <a:defRPr sz="2400">
                <a:solidFill>
                  <a:schemeClr val="tx1"/>
                </a:solidFill>
                <a:latin typeface="Arial" panose="020B0604020202020204" pitchFamily="34" charset="0"/>
              </a:defRPr>
            </a:lvl9pPr>
          </a:lstStyle>
          <a:p>
            <a:fld id="{9BA62738-1BCC-4CFC-86FC-A91D70F899B5}" type="slidenum">
              <a:rPr lang="de-CH" altLang="de-DE" sz="1200" smtClean="0">
                <a:latin typeface="Times" panose="02020603050405020304" pitchFamily="18" charset="0"/>
              </a:rPr>
              <a:pPr/>
              <a:t>11</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257903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p:txBody>
          <a:bodyPr/>
          <a:lstStyle/>
          <a:p>
            <a:pPr>
              <a:buFont typeface="Arial" panose="020B0604020202020204" pitchFamily="34" charset="0"/>
              <a:buNone/>
              <a:defRPr/>
            </a:pPr>
            <a:r>
              <a:rPr lang="de-CH" altLang="de-DE" sz="1400" dirty="0">
                <a:latin typeface="Arial" panose="020B0604020202020204" pitchFamily="34" charset="0"/>
                <a:cs typeface="Arial" panose="020B0604020202020204" pitchFamily="34" charset="0"/>
              </a:rPr>
              <a:t>Trotz der erzielten Fortschritte stehen die natürlichen Ressourcen weiterhin unter Druck, auch in der Schweiz.</a:t>
            </a:r>
          </a:p>
          <a:p>
            <a:pPr>
              <a:buFont typeface="Arial" panose="020B0604020202020204" pitchFamily="34" charset="0"/>
              <a:buNone/>
              <a:defRPr/>
            </a:pPr>
            <a:endParaRPr lang="de-CH" altLang="de-DE"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de-CH" altLang="de-DE" sz="1400" b="1" dirty="0">
                <a:latin typeface="Arial" panose="020B0604020202020204" pitchFamily="34" charset="0"/>
                <a:cs typeface="Arial" panose="020B0604020202020204" pitchFamily="34" charset="0"/>
              </a:rPr>
              <a:t>Zu den grössten Herausforderungen gehören</a:t>
            </a:r>
          </a:p>
          <a:p>
            <a:pPr marL="171433" indent="-171433">
              <a:buFont typeface="Arial" panose="020B0604020202020204" pitchFamily="34" charset="0"/>
              <a:buChar char="•"/>
              <a:defRPr/>
            </a:pPr>
            <a:r>
              <a:rPr lang="de-CH" altLang="de-DE" sz="1400" dirty="0">
                <a:latin typeface="Arial" panose="020B0604020202020204" pitchFamily="34" charset="0"/>
                <a:cs typeface="Arial" panose="020B0604020202020204" pitchFamily="34" charset="0"/>
              </a:rPr>
              <a:t>der Klimawandel [Mehr Detail zu Klima auf nächster Folie]</a:t>
            </a:r>
          </a:p>
          <a:p>
            <a:pPr marL="171433" indent="-171433">
              <a:buFont typeface="Arial" panose="020B0604020202020204" pitchFamily="34" charset="0"/>
              <a:buChar char="•"/>
              <a:defRPr/>
            </a:pPr>
            <a:r>
              <a:rPr lang="de-CH" altLang="de-DE" sz="1400" dirty="0">
                <a:latin typeface="Arial" panose="020B0604020202020204" pitchFamily="34" charset="0"/>
                <a:cs typeface="Arial" panose="020B0604020202020204" pitchFamily="34" charset="0"/>
              </a:rPr>
              <a:t>der Bodenschutz: der Verlust wertvoller</a:t>
            </a:r>
            <a:r>
              <a:rPr lang="de-CH" sz="1400" dirty="0">
                <a:latin typeface="Arial" panose="020B0604020202020204" pitchFamily="34" charset="0"/>
                <a:cs typeface="Arial" panose="020B0604020202020204" pitchFamily="34" charset="0"/>
              </a:rPr>
              <a:t> Böden und die Verbesserung ihrer Qualität </a:t>
            </a:r>
            <a:endParaRPr lang="de-CH" altLang="de-DE" sz="1400" dirty="0">
              <a:latin typeface="Arial" panose="020B0604020202020204" pitchFamily="34" charset="0"/>
              <a:cs typeface="Arial" panose="020B0604020202020204" pitchFamily="34" charset="0"/>
            </a:endParaRPr>
          </a:p>
          <a:p>
            <a:pPr marL="171433" indent="-171433">
              <a:buFont typeface="Arial" panose="020B0604020202020204" pitchFamily="34" charset="0"/>
              <a:buChar char="•"/>
              <a:defRPr/>
            </a:pPr>
            <a:r>
              <a:rPr lang="de-CH" altLang="de-DE" sz="1400" dirty="0">
                <a:latin typeface="Arial" panose="020B0604020202020204" pitchFamily="34" charset="0"/>
                <a:cs typeface="Arial" panose="020B0604020202020204" pitchFamily="34" charset="0"/>
              </a:rPr>
              <a:t>die Überdüngung von Ökosystemen mit Stickstoffverbindungen </a:t>
            </a:r>
          </a:p>
          <a:p>
            <a:pPr>
              <a:buFont typeface="Arial" panose="020B0604020202020204" pitchFamily="34" charset="0"/>
              <a:buNone/>
              <a:defRPr/>
            </a:pPr>
            <a:r>
              <a:rPr lang="de-CH" altLang="de-DE" sz="1400" dirty="0">
                <a:latin typeface="Arial" panose="020B0604020202020204" pitchFamily="34" charset="0"/>
                <a:cs typeface="Arial" panose="020B0604020202020204" pitchFamily="34" charset="0"/>
              </a:rPr>
              <a:t>[Viele Umweltprobleme sind auf Stickstoff zurückzuführen. N-überschüsse belasten Böden, Gewässer, Meere, Klima. Negative Auswirkungen auf Biodiversität (eine der Hauptbelastungen für Biodiversität) und menschliche Gesundheit. Hauptverursacher: 2/3 Landwirtschaft, 1/3 Verkehr]</a:t>
            </a:r>
          </a:p>
          <a:p>
            <a:pPr marL="171433" indent="-171433">
              <a:buFont typeface="Arial" panose="020B0604020202020204" pitchFamily="34" charset="0"/>
              <a:buChar char="•"/>
              <a:defRPr/>
            </a:pPr>
            <a:r>
              <a:rPr lang="de-CH" altLang="de-DE" sz="1400" dirty="0">
                <a:latin typeface="Arial" panose="020B0604020202020204" pitchFamily="34" charset="0"/>
                <a:cs typeface="Arial" panose="020B0604020202020204" pitchFamily="34" charset="0"/>
              </a:rPr>
              <a:t>der Eintrag von Pflanzenschutzmitteln in Böden und Gewässer </a:t>
            </a:r>
          </a:p>
          <a:p>
            <a:pPr marL="171433" indent="-171433">
              <a:buFont typeface="Arial" panose="020B0604020202020204" pitchFamily="34" charset="0"/>
              <a:buChar char="•"/>
              <a:defRPr/>
            </a:pPr>
            <a:r>
              <a:rPr lang="de-CH" altLang="de-DE" sz="1400" dirty="0">
                <a:latin typeface="Arial" panose="020B0604020202020204" pitchFamily="34" charset="0"/>
                <a:cs typeface="Arial" panose="020B0604020202020204" pitchFamily="34" charset="0"/>
              </a:rPr>
              <a:t>Ressourcenverluste statt geschlossener Rohstoffkreisläufe [&gt;kommt auf separater Folie]</a:t>
            </a:r>
          </a:p>
        </p:txBody>
      </p:sp>
      <p:sp>
        <p:nvSpPr>
          <p:cNvPr id="32772"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1363" indent="-284163">
              <a:defRPr sz="2400">
                <a:solidFill>
                  <a:schemeClr val="tx1"/>
                </a:solidFill>
                <a:latin typeface="Arial" panose="020B0604020202020204" pitchFamily="34" charset="0"/>
              </a:defRPr>
            </a:lvl2pPr>
            <a:lvl3pPr marL="1141413" indent="-227013">
              <a:defRPr sz="2400">
                <a:solidFill>
                  <a:schemeClr val="tx1"/>
                </a:solidFill>
                <a:latin typeface="Arial" panose="020B0604020202020204" pitchFamily="34" charset="0"/>
              </a:defRPr>
            </a:lvl3pPr>
            <a:lvl4pPr marL="1598613" indent="-227013">
              <a:defRPr sz="2400">
                <a:solidFill>
                  <a:schemeClr val="tx1"/>
                </a:solidFill>
                <a:latin typeface="Arial" panose="020B0604020202020204" pitchFamily="34" charset="0"/>
              </a:defRPr>
            </a:lvl4pPr>
            <a:lvl5pPr marL="2054225" indent="-227013">
              <a:defRPr sz="2400">
                <a:solidFill>
                  <a:schemeClr val="tx1"/>
                </a:solidFill>
                <a:latin typeface="Arial" panose="020B0604020202020204" pitchFamily="34" charset="0"/>
              </a:defRPr>
            </a:lvl5pPr>
            <a:lvl6pPr marL="2511425" indent="-227013" eaLnBrk="0" fontAlgn="base" hangingPunct="0">
              <a:spcBef>
                <a:spcPct val="0"/>
              </a:spcBef>
              <a:spcAft>
                <a:spcPct val="0"/>
              </a:spcAft>
              <a:defRPr sz="2400">
                <a:solidFill>
                  <a:schemeClr val="tx1"/>
                </a:solidFill>
                <a:latin typeface="Arial" panose="020B0604020202020204" pitchFamily="34" charset="0"/>
              </a:defRPr>
            </a:lvl6pPr>
            <a:lvl7pPr marL="2968625" indent="-227013" eaLnBrk="0" fontAlgn="base" hangingPunct="0">
              <a:spcBef>
                <a:spcPct val="0"/>
              </a:spcBef>
              <a:spcAft>
                <a:spcPct val="0"/>
              </a:spcAft>
              <a:defRPr sz="2400">
                <a:solidFill>
                  <a:schemeClr val="tx1"/>
                </a:solidFill>
                <a:latin typeface="Arial" panose="020B0604020202020204" pitchFamily="34" charset="0"/>
              </a:defRPr>
            </a:lvl7pPr>
            <a:lvl8pPr marL="3425825" indent="-227013" eaLnBrk="0" fontAlgn="base" hangingPunct="0">
              <a:spcBef>
                <a:spcPct val="0"/>
              </a:spcBef>
              <a:spcAft>
                <a:spcPct val="0"/>
              </a:spcAft>
              <a:defRPr sz="2400">
                <a:solidFill>
                  <a:schemeClr val="tx1"/>
                </a:solidFill>
                <a:latin typeface="Arial" panose="020B0604020202020204" pitchFamily="34" charset="0"/>
              </a:defRPr>
            </a:lvl8pPr>
            <a:lvl9pPr marL="3883025" indent="-227013" eaLnBrk="0" fontAlgn="base" hangingPunct="0">
              <a:spcBef>
                <a:spcPct val="0"/>
              </a:spcBef>
              <a:spcAft>
                <a:spcPct val="0"/>
              </a:spcAft>
              <a:defRPr sz="2400">
                <a:solidFill>
                  <a:schemeClr val="tx1"/>
                </a:solidFill>
                <a:latin typeface="Arial" panose="020B0604020202020204" pitchFamily="34" charset="0"/>
              </a:defRPr>
            </a:lvl9pPr>
          </a:lstStyle>
          <a:p>
            <a:fld id="{0F765702-347B-40D4-8634-A2C5D364CE9B}" type="slidenum">
              <a:rPr lang="de-CH" altLang="de-DE" sz="1200" smtClean="0">
                <a:latin typeface="Times" panose="02020603050405020304" pitchFamily="18" charset="0"/>
              </a:rPr>
              <a:pPr/>
              <a:t>12</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2062588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p:spPr>
        <p:txBody>
          <a:bodyPr/>
          <a:lstStyle/>
          <a:p>
            <a:r>
              <a:rPr lang="de-CH" altLang="de-DE" sz="1400" b="1" smtClean="0">
                <a:latin typeface="Arial" panose="020B0604020202020204" pitchFamily="34" charset="0"/>
                <a:cs typeface="Arial" panose="020B0604020202020204" pitchFamily="34" charset="0"/>
              </a:rPr>
              <a:t>Klima:</a:t>
            </a:r>
          </a:p>
          <a:p>
            <a:r>
              <a:rPr lang="de-CH" altLang="de-DE" sz="1400" smtClean="0">
                <a:latin typeface="Arial" panose="020B0604020202020204" pitchFamily="34" charset="0"/>
                <a:cs typeface="Arial" panose="020B0604020202020204" pitchFamily="34" charset="0"/>
              </a:rPr>
              <a:t>Der Treibhausgasausstoss in der Schweiz hat zwischen 1990 und 2016 um 10% abgenommen. Das Ziel, ihn bis 2020 um 20 % zu senken, bleibt eine Herausforderung.</a:t>
            </a:r>
          </a:p>
          <a:p>
            <a:endParaRPr lang="de-CH" altLang="de-DE" sz="1400" smtClean="0">
              <a:latin typeface="Arial" panose="020B0604020202020204" pitchFamily="34" charset="0"/>
              <a:cs typeface="Arial" panose="020B0604020202020204" pitchFamily="34" charset="0"/>
            </a:endParaRPr>
          </a:p>
          <a:p>
            <a:r>
              <a:rPr lang="de-CH" altLang="de-DE" sz="1400" smtClean="0">
                <a:latin typeface="Arial" panose="020B0604020202020204" pitchFamily="34" charset="0"/>
                <a:cs typeface="Arial" panose="020B0604020202020204" pitchFamily="34" charset="0"/>
              </a:rPr>
              <a:t>Zudem verursacht die Schweiz nicht nur im Inland Emissionen, sondern – durch den Import von Gütern </a:t>
            </a:r>
            <a:r>
              <a:rPr lang="de-CH" altLang="de-DE" sz="1400" b="1" smtClean="0">
                <a:latin typeface="Arial" panose="020B0604020202020204" pitchFamily="34" charset="0"/>
                <a:cs typeface="Arial" panose="020B0604020202020204" pitchFamily="34" charset="0"/>
              </a:rPr>
              <a:t>– mehr als doppelt so hohe im Ausland</a:t>
            </a:r>
            <a:r>
              <a:rPr lang="de-CH" altLang="de-DE" sz="1400" smtClean="0">
                <a:latin typeface="Arial" panose="020B0604020202020204" pitchFamily="34" charset="0"/>
                <a:cs typeface="Arial" panose="020B0604020202020204" pitchFamily="34" charset="0"/>
              </a:rPr>
              <a:t>. </a:t>
            </a:r>
          </a:p>
          <a:p>
            <a:endParaRPr lang="de-CH" altLang="de-DE" sz="1400" smtClean="0">
              <a:latin typeface="Arial" panose="020B0604020202020204" pitchFamily="34" charset="0"/>
              <a:cs typeface="Arial" panose="020B0604020202020204" pitchFamily="34" charset="0"/>
            </a:endParaRPr>
          </a:p>
          <a:p>
            <a:r>
              <a:rPr lang="de-CH" altLang="de-DE" sz="1400" smtClean="0">
                <a:latin typeface="Arial" panose="020B0604020202020204" pitchFamily="34" charset="0"/>
                <a:cs typeface="Arial" panose="020B0604020202020204" pitchFamily="34" charset="0"/>
              </a:rPr>
              <a:t>Der Klimawandel äussert sich in der Schweiz überdurchschnittlich: Die mittlere Jahrestemperatur ist seit Messbeginn 1864 um 2°C gestiegen, gut doppelt so stark wie im globalen Mittel. Gemäss neuen Klimaszenarien CH2018 wird die Schweiz trockener, heisser, schneeärmer und kämpft künftig mit heftigeren Niederschlägen.</a:t>
            </a:r>
          </a:p>
        </p:txBody>
      </p:sp>
      <p:sp>
        <p:nvSpPr>
          <p:cNvPr id="34820"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1363" indent="-284163">
              <a:defRPr sz="2400">
                <a:solidFill>
                  <a:schemeClr val="tx1"/>
                </a:solidFill>
                <a:latin typeface="Arial" panose="020B0604020202020204" pitchFamily="34" charset="0"/>
              </a:defRPr>
            </a:lvl2pPr>
            <a:lvl3pPr marL="1141413" indent="-227013">
              <a:defRPr sz="2400">
                <a:solidFill>
                  <a:schemeClr val="tx1"/>
                </a:solidFill>
                <a:latin typeface="Arial" panose="020B0604020202020204" pitchFamily="34" charset="0"/>
              </a:defRPr>
            </a:lvl3pPr>
            <a:lvl4pPr marL="1598613" indent="-227013">
              <a:defRPr sz="2400">
                <a:solidFill>
                  <a:schemeClr val="tx1"/>
                </a:solidFill>
                <a:latin typeface="Arial" panose="020B0604020202020204" pitchFamily="34" charset="0"/>
              </a:defRPr>
            </a:lvl4pPr>
            <a:lvl5pPr marL="2054225" indent="-227013">
              <a:defRPr sz="2400">
                <a:solidFill>
                  <a:schemeClr val="tx1"/>
                </a:solidFill>
                <a:latin typeface="Arial" panose="020B0604020202020204" pitchFamily="34" charset="0"/>
              </a:defRPr>
            </a:lvl5pPr>
            <a:lvl6pPr marL="2511425" indent="-227013" eaLnBrk="0" fontAlgn="base" hangingPunct="0">
              <a:spcBef>
                <a:spcPct val="0"/>
              </a:spcBef>
              <a:spcAft>
                <a:spcPct val="0"/>
              </a:spcAft>
              <a:defRPr sz="2400">
                <a:solidFill>
                  <a:schemeClr val="tx1"/>
                </a:solidFill>
                <a:latin typeface="Arial" panose="020B0604020202020204" pitchFamily="34" charset="0"/>
              </a:defRPr>
            </a:lvl6pPr>
            <a:lvl7pPr marL="2968625" indent="-227013" eaLnBrk="0" fontAlgn="base" hangingPunct="0">
              <a:spcBef>
                <a:spcPct val="0"/>
              </a:spcBef>
              <a:spcAft>
                <a:spcPct val="0"/>
              </a:spcAft>
              <a:defRPr sz="2400">
                <a:solidFill>
                  <a:schemeClr val="tx1"/>
                </a:solidFill>
                <a:latin typeface="Arial" panose="020B0604020202020204" pitchFamily="34" charset="0"/>
              </a:defRPr>
            </a:lvl7pPr>
            <a:lvl8pPr marL="3425825" indent="-227013" eaLnBrk="0" fontAlgn="base" hangingPunct="0">
              <a:spcBef>
                <a:spcPct val="0"/>
              </a:spcBef>
              <a:spcAft>
                <a:spcPct val="0"/>
              </a:spcAft>
              <a:defRPr sz="2400">
                <a:solidFill>
                  <a:schemeClr val="tx1"/>
                </a:solidFill>
                <a:latin typeface="Arial" panose="020B0604020202020204" pitchFamily="34" charset="0"/>
              </a:defRPr>
            </a:lvl8pPr>
            <a:lvl9pPr marL="3883025" indent="-227013" eaLnBrk="0" fontAlgn="base" hangingPunct="0">
              <a:spcBef>
                <a:spcPct val="0"/>
              </a:spcBef>
              <a:spcAft>
                <a:spcPct val="0"/>
              </a:spcAft>
              <a:defRPr sz="2400">
                <a:solidFill>
                  <a:schemeClr val="tx1"/>
                </a:solidFill>
                <a:latin typeface="Arial" panose="020B0604020202020204" pitchFamily="34" charset="0"/>
              </a:defRPr>
            </a:lvl9pPr>
          </a:lstStyle>
          <a:p>
            <a:fld id="{750E3C47-FFCF-48A1-9936-E5B4FFB9ACF0}" type="slidenum">
              <a:rPr lang="de-CH" altLang="de-DE" sz="1200" smtClean="0">
                <a:latin typeface="Times" panose="02020603050405020304" pitchFamily="18" charset="0"/>
              </a:rPr>
              <a:pPr/>
              <a:t>13</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274503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10243" name="Notizenplatzhalter 2"/>
          <p:cNvSpPr>
            <a:spLocks noGrp="1"/>
          </p:cNvSpPr>
          <p:nvPr>
            <p:ph type="body" idx="1"/>
          </p:nvPr>
        </p:nvSpPr>
        <p:spPr/>
        <p:txBody>
          <a:bodyPr/>
          <a:lstStyle/>
          <a:p>
            <a:pPr>
              <a:defRPr/>
            </a:pPr>
            <a:r>
              <a:rPr lang="de-CH" altLang="de-DE" sz="1400" b="1" dirty="0" smtClean="0">
                <a:latin typeface="Arial" panose="020B0604020202020204" pitchFamily="34" charset="0"/>
                <a:cs typeface="Arial" panose="020B0604020202020204" pitchFamily="34" charset="0"/>
              </a:rPr>
              <a:t>Handlungsbedarf Klima:</a:t>
            </a:r>
          </a:p>
          <a:p>
            <a:pPr marL="285750" indent="-285750">
              <a:buFont typeface="Arial" panose="020B0604020202020204" pitchFamily="34" charset="0"/>
              <a:buChar char="•"/>
              <a:defRPr/>
            </a:pPr>
            <a:r>
              <a:rPr lang="de-CH" altLang="de-DE" sz="1400" dirty="0" smtClean="0">
                <a:latin typeface="Arial" panose="020B0604020202020204" pitchFamily="34" charset="0"/>
                <a:cs typeface="Arial" panose="020B0604020202020204" pitchFamily="34" charset="0"/>
              </a:rPr>
              <a:t>Um die Schweizer Reduktionsziele zu erreichen, sind noch erhebliche Anstrengungen zur Senkung der Treibhausgasemissionen nötig.</a:t>
            </a:r>
          </a:p>
          <a:p>
            <a:pPr marL="285750" indent="-285750">
              <a:buFont typeface="Arial" panose="020B0604020202020204" pitchFamily="34" charset="0"/>
              <a:buChar char="•"/>
              <a:defRPr/>
            </a:pPr>
            <a:endParaRPr lang="de-CH" altLang="de-DE"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CH" altLang="de-DE" sz="1400" dirty="0" smtClean="0">
                <a:latin typeface="Arial" panose="020B0604020202020204" pitchFamily="34" charset="0"/>
                <a:cs typeface="Arial" panose="020B0604020202020204" pitchFamily="34" charset="0"/>
              </a:rPr>
              <a:t>Die THG-emissionen sind weltweit so schnell wie möglich zu senken. Das 50%-Ziel, zu dem sich die Schweiz international bis 2030 verpflichtet hat, ist kompatibel mit wissenschaftlichen Empfehlungen.</a:t>
            </a:r>
            <a:br>
              <a:rPr lang="de-CH" altLang="de-DE" sz="1400" dirty="0" smtClean="0">
                <a:latin typeface="Arial" panose="020B0604020202020204" pitchFamily="34" charset="0"/>
                <a:cs typeface="Arial" panose="020B0604020202020204" pitchFamily="34" charset="0"/>
              </a:rPr>
            </a:br>
            <a:r>
              <a:rPr lang="de-CH" altLang="de-DE" sz="1400" dirty="0" smtClean="0">
                <a:latin typeface="Arial" panose="020B0604020202020204" pitchFamily="34" charset="0"/>
                <a:cs typeface="Arial" panose="020B0604020202020204" pitchFamily="34" charset="0"/>
              </a:rPr>
              <a:t>Neu: bis 2050 netto 0</a:t>
            </a:r>
          </a:p>
          <a:p>
            <a:pPr marL="285750" indent="-285750">
              <a:buFont typeface="Arial" panose="020B0604020202020204" pitchFamily="34" charset="0"/>
              <a:buChar char="•"/>
              <a:defRPr/>
            </a:pPr>
            <a:endParaRPr lang="de-CH" altLang="de-DE"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CH" altLang="de-DE" sz="1400" dirty="0" smtClean="0">
                <a:latin typeface="Arial" panose="020B0604020202020204" pitchFamily="34" charset="0"/>
                <a:cs typeface="Arial" panose="020B0604020202020204" pitchFamily="34" charset="0"/>
              </a:rPr>
              <a:t>Selbst wenn die weltweiten Treibhausgasemissionen ab 2020 deutlich gesenkt werden und bis 2050 netto auf null sinken, werden die Temperaturen bis Ende des Jahrhunderts weiter ansteigen. Daher gilt es, die Anpassungsstrategie an den Klimawandel weiterzuentwickeln und konsequent umzusetzen.</a:t>
            </a:r>
          </a:p>
          <a:p>
            <a:pPr>
              <a:defRPr/>
            </a:pPr>
            <a:endParaRPr lang="de-CH" altLang="de-DE" sz="1400" dirty="0" smtClean="0"/>
          </a:p>
        </p:txBody>
      </p:sp>
      <p:sp>
        <p:nvSpPr>
          <p:cNvPr id="36868"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1363" indent="-284163">
              <a:defRPr sz="2400">
                <a:solidFill>
                  <a:schemeClr val="tx1"/>
                </a:solidFill>
                <a:latin typeface="Arial" panose="020B0604020202020204" pitchFamily="34" charset="0"/>
              </a:defRPr>
            </a:lvl2pPr>
            <a:lvl3pPr marL="1141413" indent="-227013">
              <a:defRPr sz="2400">
                <a:solidFill>
                  <a:schemeClr val="tx1"/>
                </a:solidFill>
                <a:latin typeface="Arial" panose="020B0604020202020204" pitchFamily="34" charset="0"/>
              </a:defRPr>
            </a:lvl3pPr>
            <a:lvl4pPr marL="1598613" indent="-227013">
              <a:defRPr sz="2400">
                <a:solidFill>
                  <a:schemeClr val="tx1"/>
                </a:solidFill>
                <a:latin typeface="Arial" panose="020B0604020202020204" pitchFamily="34" charset="0"/>
              </a:defRPr>
            </a:lvl4pPr>
            <a:lvl5pPr marL="2054225" indent="-227013">
              <a:defRPr sz="2400">
                <a:solidFill>
                  <a:schemeClr val="tx1"/>
                </a:solidFill>
                <a:latin typeface="Arial" panose="020B0604020202020204" pitchFamily="34" charset="0"/>
              </a:defRPr>
            </a:lvl5pPr>
            <a:lvl6pPr marL="2511425" indent="-227013" eaLnBrk="0" fontAlgn="base" hangingPunct="0">
              <a:spcBef>
                <a:spcPct val="0"/>
              </a:spcBef>
              <a:spcAft>
                <a:spcPct val="0"/>
              </a:spcAft>
              <a:defRPr sz="2400">
                <a:solidFill>
                  <a:schemeClr val="tx1"/>
                </a:solidFill>
                <a:latin typeface="Arial" panose="020B0604020202020204" pitchFamily="34" charset="0"/>
              </a:defRPr>
            </a:lvl6pPr>
            <a:lvl7pPr marL="2968625" indent="-227013" eaLnBrk="0" fontAlgn="base" hangingPunct="0">
              <a:spcBef>
                <a:spcPct val="0"/>
              </a:spcBef>
              <a:spcAft>
                <a:spcPct val="0"/>
              </a:spcAft>
              <a:defRPr sz="2400">
                <a:solidFill>
                  <a:schemeClr val="tx1"/>
                </a:solidFill>
                <a:latin typeface="Arial" panose="020B0604020202020204" pitchFamily="34" charset="0"/>
              </a:defRPr>
            </a:lvl7pPr>
            <a:lvl8pPr marL="3425825" indent="-227013" eaLnBrk="0" fontAlgn="base" hangingPunct="0">
              <a:spcBef>
                <a:spcPct val="0"/>
              </a:spcBef>
              <a:spcAft>
                <a:spcPct val="0"/>
              </a:spcAft>
              <a:defRPr sz="2400">
                <a:solidFill>
                  <a:schemeClr val="tx1"/>
                </a:solidFill>
                <a:latin typeface="Arial" panose="020B0604020202020204" pitchFamily="34" charset="0"/>
              </a:defRPr>
            </a:lvl8pPr>
            <a:lvl9pPr marL="3883025" indent="-227013" eaLnBrk="0" fontAlgn="base" hangingPunct="0">
              <a:spcBef>
                <a:spcPct val="0"/>
              </a:spcBef>
              <a:spcAft>
                <a:spcPct val="0"/>
              </a:spcAft>
              <a:defRPr sz="2400">
                <a:solidFill>
                  <a:schemeClr val="tx1"/>
                </a:solidFill>
                <a:latin typeface="Arial" panose="020B0604020202020204" pitchFamily="34" charset="0"/>
              </a:defRPr>
            </a:lvl9pPr>
          </a:lstStyle>
          <a:p>
            <a:fld id="{0A2A8D43-4E4C-4F18-A3A5-216DFB48EBB3}" type="slidenum">
              <a:rPr lang="de-CH" altLang="de-DE" sz="1200" smtClean="0">
                <a:latin typeface="Times" panose="02020603050405020304" pitchFamily="18" charset="0"/>
              </a:rPr>
              <a:pPr/>
              <a:t>14</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150664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10243" name="Notizenplatzhalter 2"/>
          <p:cNvSpPr>
            <a:spLocks noGrp="1"/>
          </p:cNvSpPr>
          <p:nvPr>
            <p:ph type="body" idx="1"/>
          </p:nvPr>
        </p:nvSpPr>
        <p:spPr/>
        <p:txBody>
          <a:bodyPr/>
          <a:lstStyle/>
          <a:p>
            <a:pPr>
              <a:defRPr/>
            </a:pPr>
            <a:r>
              <a:rPr lang="de-CH" altLang="en-US" sz="1400" dirty="0" smtClean="0">
                <a:latin typeface="Arial" panose="020B0604020202020204" pitchFamily="34" charset="0"/>
                <a:cs typeface="Arial" panose="020B0604020202020204" pitchFamily="34" charset="0"/>
              </a:rPr>
              <a:t>Umweltprobleme mit einfachen Beziehungen zwischen isolierbaren Ursachen und klar umgrenzten Wirkungen hat die Umweltpolitik heute weitgehend im Griff. Ein typisches Beispiel ist die erfolgreiche Reduktion der Belastung von Seen durch Phosphate aus Waschmitteln. </a:t>
            </a:r>
          </a:p>
          <a:p>
            <a:pPr>
              <a:defRPr/>
            </a:pPr>
            <a:endParaRPr lang="en-US" altLang="en-US" sz="1400" dirty="0" smtClean="0">
              <a:latin typeface="Arial" panose="020B0604020202020204" pitchFamily="34" charset="0"/>
              <a:cs typeface="Arial" panose="020B0604020202020204" pitchFamily="34" charset="0"/>
            </a:endParaRPr>
          </a:p>
          <a:p>
            <a:pPr>
              <a:defRPr/>
            </a:pPr>
            <a:r>
              <a:rPr lang="en-US" altLang="en-US" sz="1400" dirty="0" err="1" smtClean="0">
                <a:latin typeface="Arial" panose="020B0604020202020204" pitchFamily="34" charset="0"/>
                <a:cs typeface="Arial" panose="020B0604020202020204" pitchFamily="34" charset="0"/>
              </a:rPr>
              <a:t>Komplexe</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Umweltprobleme</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wie</a:t>
            </a:r>
            <a:r>
              <a:rPr lang="en-US" altLang="en-US" sz="1400" dirty="0" smtClean="0">
                <a:latin typeface="Arial" panose="020B0604020202020204" pitchFamily="34" charset="0"/>
                <a:cs typeface="Arial" panose="020B0604020202020204" pitchFamily="34" charset="0"/>
              </a:rPr>
              <a:t> die </a:t>
            </a:r>
            <a:r>
              <a:rPr lang="en-US" altLang="en-US" sz="1400" dirty="0" err="1" smtClean="0">
                <a:latin typeface="Arial" panose="020B0604020202020204" pitchFamily="34" charset="0"/>
                <a:cs typeface="Arial" panose="020B0604020202020204" pitchFamily="34" charset="0"/>
              </a:rPr>
              <a:t>hohe</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Umweltbelastung</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durch</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Ernährung</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Wohnen</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Mobilität</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stellen</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hingegen</a:t>
            </a:r>
            <a:r>
              <a:rPr lang="en-US" altLang="en-US" sz="1400" dirty="0" smtClean="0">
                <a:latin typeface="Arial" panose="020B0604020202020204" pitchFamily="34" charset="0"/>
                <a:cs typeface="Arial" panose="020B0604020202020204" pitchFamily="34" charset="0"/>
              </a:rPr>
              <a:t> </a:t>
            </a:r>
            <a:r>
              <a:rPr lang="de-CH" altLang="en-US" sz="1400" dirty="0" smtClean="0">
                <a:latin typeface="Arial" panose="020B0604020202020204" pitchFamily="34" charset="0"/>
                <a:cs typeface="Arial" panose="020B0604020202020204" pitchFamily="34" charset="0"/>
              </a:rPr>
              <a:t>weiterhin eine grosse Herausforderung dar. Sie lassen sich nicht scharf eingrenzen, und die Lösungen bedingen oft eine Zusammenarbeit über mehrere Sektoren </a:t>
            </a:r>
            <a:r>
              <a:rPr lang="en-US" altLang="en-US" sz="1400" dirty="0" err="1" smtClean="0">
                <a:latin typeface="Arial" panose="020B0604020202020204" pitchFamily="34" charset="0"/>
                <a:cs typeface="Arial" panose="020B0604020202020204" pitchFamily="34" charset="0"/>
              </a:rPr>
              <a:t>oder</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Länder</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hinweg</a:t>
            </a:r>
            <a:r>
              <a:rPr lang="en-US" altLang="en-US" sz="1400" dirty="0" smtClean="0">
                <a:latin typeface="Arial" panose="020B0604020202020204" pitchFamily="34" charset="0"/>
                <a:cs typeface="Arial" panose="020B0604020202020204" pitchFamily="34" charset="0"/>
              </a:rPr>
              <a:t>.</a:t>
            </a:r>
          </a:p>
          <a:p>
            <a:pPr>
              <a:defRPr/>
            </a:pPr>
            <a:endParaRPr lang="en-US" altLang="en-US" sz="1400" dirty="0" smtClean="0">
              <a:latin typeface="Arial" panose="020B0604020202020204" pitchFamily="34" charset="0"/>
              <a:cs typeface="Arial" panose="020B0604020202020204" pitchFamily="34" charset="0"/>
            </a:endParaRPr>
          </a:p>
          <a:p>
            <a:pPr>
              <a:defRPr/>
            </a:pPr>
            <a:r>
              <a:rPr lang="en-US" altLang="en-US" sz="1400" b="1" dirty="0" err="1" smtClean="0">
                <a:latin typeface="Arial" panose="020B0604020202020204" pitchFamily="34" charset="0"/>
                <a:cs typeface="Arial" panose="020B0604020202020204" pitchFamily="34" charset="0"/>
              </a:rPr>
              <a:t>Notwendiger</a:t>
            </a:r>
            <a:r>
              <a:rPr lang="en-US" altLang="en-US" sz="1400" b="1" dirty="0" smtClean="0">
                <a:latin typeface="Arial" panose="020B0604020202020204" pitchFamily="34" charset="0"/>
                <a:cs typeface="Arial" panose="020B0604020202020204" pitchFamily="34" charset="0"/>
              </a:rPr>
              <a:t> </a:t>
            </a:r>
            <a:r>
              <a:rPr lang="en-US" altLang="en-US" sz="1400" b="1" dirty="0" err="1" smtClean="0">
                <a:latin typeface="Arial" panose="020B0604020202020204" pitchFamily="34" charset="0"/>
                <a:cs typeface="Arial" panose="020B0604020202020204" pitchFamily="34" charset="0"/>
              </a:rPr>
              <a:t>Systemwandel</a:t>
            </a:r>
            <a:r>
              <a:rPr lang="en-US" altLang="en-US" sz="1400" b="1" dirty="0" smtClean="0">
                <a:latin typeface="Arial" panose="020B0604020202020204" pitchFamily="34" charset="0"/>
                <a:cs typeface="Arial" panose="020B0604020202020204" pitchFamily="34" charset="0"/>
              </a:rPr>
              <a:t>:</a:t>
            </a:r>
          </a:p>
          <a:p>
            <a:pPr marL="171433" indent="-171433">
              <a:buFont typeface="Arial" panose="020B0604020202020204" pitchFamily="34" charset="0"/>
              <a:buChar char="•"/>
              <a:defRPr/>
            </a:pPr>
            <a:r>
              <a:rPr lang="de-CH" altLang="en-US" sz="1400" dirty="0" smtClean="0">
                <a:latin typeface="Arial" panose="020B0604020202020204" pitchFamily="34" charset="0"/>
                <a:cs typeface="Arial" panose="020B0604020202020204" pitchFamily="34" charset="0"/>
              </a:rPr>
              <a:t>Es braucht eine fundamentale Transition der Energie-, Ernährungs- und Mobilitätssysteme sowie der urbanen Systeme, die mit Veränderungen der </a:t>
            </a:r>
            <a:r>
              <a:rPr lang="en-US" altLang="en-US" sz="1400" dirty="0" err="1" smtClean="0">
                <a:latin typeface="Arial" panose="020B0604020202020204" pitchFamily="34" charset="0"/>
                <a:cs typeface="Arial" panose="020B0604020202020204" pitchFamily="34" charset="0"/>
              </a:rPr>
              <a:t>Praktiken</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Technologien</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Politiken</a:t>
            </a:r>
            <a:r>
              <a:rPr lang="en-US" altLang="en-US" sz="1400" dirty="0" smtClean="0">
                <a:latin typeface="Arial" panose="020B0604020202020204" pitchFamily="34" charset="0"/>
                <a:cs typeface="Arial" panose="020B0604020202020204" pitchFamily="34" charset="0"/>
              </a:rPr>
              <a:t> und </a:t>
            </a:r>
            <a:r>
              <a:rPr lang="en-US" altLang="en-US" sz="1400" dirty="0" err="1" smtClean="0">
                <a:latin typeface="Arial" panose="020B0604020202020204" pitchFamily="34" charset="0"/>
                <a:cs typeface="Arial" panose="020B0604020202020204" pitchFamily="34" charset="0"/>
              </a:rPr>
              <a:t>Lebensstile</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einhergehen</a:t>
            </a:r>
            <a:r>
              <a:rPr lang="en-US" altLang="en-US" sz="1400" dirty="0" smtClean="0">
                <a:latin typeface="Arial" panose="020B0604020202020204" pitchFamily="34" charset="0"/>
                <a:cs typeface="Arial" panose="020B0604020202020204" pitchFamily="34" charset="0"/>
              </a:rPr>
              <a:t> muss. </a:t>
            </a:r>
            <a:r>
              <a:rPr lang="en-US" altLang="en-US" sz="1400" dirty="0" err="1" smtClean="0">
                <a:latin typeface="Arial" panose="020B0604020202020204" pitchFamily="34" charset="0"/>
                <a:cs typeface="Arial" panose="020B0604020202020204" pitchFamily="34" charset="0"/>
              </a:rPr>
              <a:t>Nicht</a:t>
            </a: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nur</a:t>
            </a:r>
            <a:r>
              <a:rPr lang="en-US" altLang="en-US" sz="1400" dirty="0" smtClean="0">
                <a:latin typeface="Arial" panose="020B0604020202020204" pitchFamily="34" charset="0"/>
                <a:cs typeface="Arial" panose="020B0604020202020204" pitchFamily="34" charset="0"/>
              </a:rPr>
              <a:t> in der </a:t>
            </a:r>
            <a:r>
              <a:rPr lang="en-US" altLang="en-US" sz="1400" dirty="0" err="1" smtClean="0">
                <a:latin typeface="Arial" panose="020B0604020202020204" pitchFamily="34" charset="0"/>
                <a:cs typeface="Arial" panose="020B0604020202020204" pitchFamily="34" charset="0"/>
              </a:rPr>
              <a:t>Schweiz</a:t>
            </a:r>
            <a:r>
              <a:rPr lang="en-US" altLang="en-US" sz="1400" dirty="0" smtClean="0">
                <a:latin typeface="Arial" panose="020B0604020202020204" pitchFamily="34" charset="0"/>
                <a:cs typeface="Arial" panose="020B0604020202020204" pitchFamily="34" charset="0"/>
              </a:rPr>
              <a:t>.</a:t>
            </a:r>
          </a:p>
          <a:p>
            <a:pPr marL="171433" indent="-171433">
              <a:buFont typeface="Arial" panose="020B0604020202020204" pitchFamily="34" charset="0"/>
              <a:buChar char="•"/>
              <a:defRPr/>
            </a:pPr>
            <a:r>
              <a:rPr lang="de-CH" altLang="en-US" sz="1400" dirty="0" smtClean="0">
                <a:latin typeface="Arial" panose="020B0604020202020204" pitchFamily="34" charset="0"/>
                <a:cs typeface="Arial" panose="020B0604020202020204" pitchFamily="34" charset="0"/>
              </a:rPr>
              <a:t>Die Europäische Umweltagentur (EUA) und die UNO mit der Ziele zur nachhaltigen Entwicklung (</a:t>
            </a:r>
            <a:r>
              <a:rPr lang="de-CH" altLang="en-US" sz="1400" dirty="0" err="1" smtClean="0">
                <a:latin typeface="Arial" panose="020B0604020202020204" pitchFamily="34" charset="0"/>
                <a:cs typeface="Arial" panose="020B0604020202020204" pitchFamily="34" charset="0"/>
              </a:rPr>
              <a:t>Sustainable</a:t>
            </a:r>
            <a:r>
              <a:rPr lang="de-CH" altLang="en-US" sz="1400" dirty="0" smtClean="0">
                <a:latin typeface="Arial" panose="020B0604020202020204" pitchFamily="34" charset="0"/>
                <a:cs typeface="Arial" panose="020B0604020202020204" pitchFamily="34" charset="0"/>
              </a:rPr>
              <a:t> Development Goals, SDGs) kommen zum gleichen Schluss.</a:t>
            </a:r>
            <a:endParaRPr lang="en-US" altLang="en-US" sz="1400" dirty="0">
              <a:latin typeface="Arial" panose="020B0604020202020204" pitchFamily="34" charset="0"/>
              <a:cs typeface="Arial" panose="020B0604020202020204" pitchFamily="34" charset="0"/>
            </a:endParaRPr>
          </a:p>
        </p:txBody>
      </p:sp>
      <p:sp>
        <p:nvSpPr>
          <p:cNvPr id="49156"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1363" indent="-284163">
              <a:defRPr sz="2400">
                <a:solidFill>
                  <a:schemeClr val="tx1"/>
                </a:solidFill>
                <a:latin typeface="Arial" panose="020B0604020202020204" pitchFamily="34" charset="0"/>
              </a:defRPr>
            </a:lvl2pPr>
            <a:lvl3pPr marL="1141413" indent="-227013">
              <a:defRPr sz="2400">
                <a:solidFill>
                  <a:schemeClr val="tx1"/>
                </a:solidFill>
                <a:latin typeface="Arial" panose="020B0604020202020204" pitchFamily="34" charset="0"/>
              </a:defRPr>
            </a:lvl3pPr>
            <a:lvl4pPr marL="1598613" indent="-227013">
              <a:defRPr sz="2400">
                <a:solidFill>
                  <a:schemeClr val="tx1"/>
                </a:solidFill>
                <a:latin typeface="Arial" panose="020B0604020202020204" pitchFamily="34" charset="0"/>
              </a:defRPr>
            </a:lvl4pPr>
            <a:lvl5pPr marL="2054225" indent="-227013">
              <a:defRPr sz="2400">
                <a:solidFill>
                  <a:schemeClr val="tx1"/>
                </a:solidFill>
                <a:latin typeface="Arial" panose="020B0604020202020204" pitchFamily="34" charset="0"/>
              </a:defRPr>
            </a:lvl5pPr>
            <a:lvl6pPr marL="2511425" indent="-227013" eaLnBrk="0" fontAlgn="base" hangingPunct="0">
              <a:spcBef>
                <a:spcPct val="0"/>
              </a:spcBef>
              <a:spcAft>
                <a:spcPct val="0"/>
              </a:spcAft>
              <a:defRPr sz="2400">
                <a:solidFill>
                  <a:schemeClr val="tx1"/>
                </a:solidFill>
                <a:latin typeface="Arial" panose="020B0604020202020204" pitchFamily="34" charset="0"/>
              </a:defRPr>
            </a:lvl6pPr>
            <a:lvl7pPr marL="2968625" indent="-227013" eaLnBrk="0" fontAlgn="base" hangingPunct="0">
              <a:spcBef>
                <a:spcPct val="0"/>
              </a:spcBef>
              <a:spcAft>
                <a:spcPct val="0"/>
              </a:spcAft>
              <a:defRPr sz="2400">
                <a:solidFill>
                  <a:schemeClr val="tx1"/>
                </a:solidFill>
                <a:latin typeface="Arial" panose="020B0604020202020204" pitchFamily="34" charset="0"/>
              </a:defRPr>
            </a:lvl7pPr>
            <a:lvl8pPr marL="3425825" indent="-227013" eaLnBrk="0" fontAlgn="base" hangingPunct="0">
              <a:spcBef>
                <a:spcPct val="0"/>
              </a:spcBef>
              <a:spcAft>
                <a:spcPct val="0"/>
              </a:spcAft>
              <a:defRPr sz="2400">
                <a:solidFill>
                  <a:schemeClr val="tx1"/>
                </a:solidFill>
                <a:latin typeface="Arial" panose="020B0604020202020204" pitchFamily="34" charset="0"/>
              </a:defRPr>
            </a:lvl8pPr>
            <a:lvl9pPr marL="3883025" indent="-227013" eaLnBrk="0" fontAlgn="base" hangingPunct="0">
              <a:spcBef>
                <a:spcPct val="0"/>
              </a:spcBef>
              <a:spcAft>
                <a:spcPct val="0"/>
              </a:spcAft>
              <a:defRPr sz="2400">
                <a:solidFill>
                  <a:schemeClr val="tx1"/>
                </a:solidFill>
                <a:latin typeface="Arial" panose="020B0604020202020204" pitchFamily="34" charset="0"/>
              </a:defRPr>
            </a:lvl9pPr>
          </a:lstStyle>
          <a:p>
            <a:fld id="{7BE87A82-4FCC-434B-9E39-A6AB1598528E}" type="slidenum">
              <a:rPr lang="de-CH" altLang="de-DE" sz="1200" smtClean="0">
                <a:latin typeface="Times" panose="02020603050405020304" pitchFamily="18" charset="0"/>
              </a:rPr>
              <a:pPr/>
              <a:t>15</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374498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p:spPr>
        <p:txBody>
          <a:bodyPr/>
          <a:lstStyle/>
          <a:p>
            <a:endParaRPr lang="en-US" altLang="en-US" smtClean="0"/>
          </a:p>
        </p:txBody>
      </p:sp>
      <p:sp>
        <p:nvSpPr>
          <p:cNvPr id="28676"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4588" indent="-228600">
              <a:defRPr sz="2400">
                <a:solidFill>
                  <a:schemeClr val="tx1"/>
                </a:solidFill>
                <a:latin typeface="Arial" panose="020B0604020202020204" pitchFamily="34" charset="0"/>
              </a:defRPr>
            </a:lvl3pPr>
            <a:lvl4pPr marL="1601788" indent="-228600">
              <a:defRPr sz="2400">
                <a:solidFill>
                  <a:schemeClr val="tx1"/>
                </a:solidFill>
                <a:latin typeface="Arial" panose="020B0604020202020204" pitchFamily="34" charset="0"/>
              </a:defRPr>
            </a:lvl4pPr>
            <a:lvl5pPr marL="2058988" indent="-228600">
              <a:defRPr sz="2400">
                <a:solidFill>
                  <a:schemeClr val="tx1"/>
                </a:solidFill>
                <a:latin typeface="Arial" panose="020B0604020202020204" pitchFamily="34" charset="0"/>
              </a:defRPr>
            </a:lvl5pPr>
            <a:lvl6pPr marL="2516188" indent="-228600" eaLnBrk="0" fontAlgn="base" hangingPunct="0">
              <a:spcBef>
                <a:spcPct val="0"/>
              </a:spcBef>
              <a:spcAft>
                <a:spcPct val="0"/>
              </a:spcAft>
              <a:defRPr sz="2400">
                <a:solidFill>
                  <a:schemeClr val="tx1"/>
                </a:solidFill>
                <a:latin typeface="Arial" panose="020B0604020202020204" pitchFamily="34" charset="0"/>
              </a:defRPr>
            </a:lvl6pPr>
            <a:lvl7pPr marL="2973388" indent="-228600" eaLnBrk="0" fontAlgn="base" hangingPunct="0">
              <a:spcBef>
                <a:spcPct val="0"/>
              </a:spcBef>
              <a:spcAft>
                <a:spcPct val="0"/>
              </a:spcAft>
              <a:defRPr sz="2400">
                <a:solidFill>
                  <a:schemeClr val="tx1"/>
                </a:solidFill>
                <a:latin typeface="Arial" panose="020B0604020202020204" pitchFamily="34" charset="0"/>
              </a:defRPr>
            </a:lvl7pPr>
            <a:lvl8pPr marL="3430588" indent="-228600" eaLnBrk="0" fontAlgn="base" hangingPunct="0">
              <a:spcBef>
                <a:spcPct val="0"/>
              </a:spcBef>
              <a:spcAft>
                <a:spcPct val="0"/>
              </a:spcAft>
              <a:defRPr sz="2400">
                <a:solidFill>
                  <a:schemeClr val="tx1"/>
                </a:solidFill>
                <a:latin typeface="Arial" panose="020B0604020202020204" pitchFamily="34" charset="0"/>
              </a:defRPr>
            </a:lvl8pPr>
            <a:lvl9pPr marL="3887788" indent="-228600" eaLnBrk="0" fontAlgn="base" hangingPunct="0">
              <a:spcBef>
                <a:spcPct val="0"/>
              </a:spcBef>
              <a:spcAft>
                <a:spcPct val="0"/>
              </a:spcAft>
              <a:defRPr sz="2400">
                <a:solidFill>
                  <a:schemeClr val="tx1"/>
                </a:solidFill>
                <a:latin typeface="Arial" panose="020B0604020202020204" pitchFamily="34" charset="0"/>
              </a:defRPr>
            </a:lvl9pPr>
          </a:lstStyle>
          <a:p>
            <a:fld id="{6D504122-EA25-4A7B-9E24-C397F80C7D27}" type="slidenum">
              <a:rPr lang="de-CH" altLang="de-DE" sz="1200" smtClean="0">
                <a:latin typeface="Times" panose="02020603050405020304" pitchFamily="18" charset="0"/>
              </a:rPr>
              <a:pPr/>
              <a:t>16</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2235505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RBE</a:t>
            </a:r>
          </a:p>
          <a:p>
            <a:r>
              <a:rPr lang="de-CH" dirty="0"/>
              <a:t>Die</a:t>
            </a:r>
            <a:r>
              <a:rPr lang="de-CH" baseline="0" dirty="0"/>
              <a:t> Umweltberichterstattung zieht Inhalte der Fachabteilung zusammen und aggregiert diese in verschiedenen Elementen wie Indikatoren, Karten, Daten.</a:t>
            </a:r>
          </a:p>
          <a:p>
            <a:r>
              <a:rPr lang="de-CH" baseline="0" dirty="0"/>
              <a:t>Ziel ist es, für Aussenstehende einfach verständliche, immer gleich strukturierte Informationen weiterzugeben und die wichtigsten Botschaften des Amtes über alle Kanäle gleich hinauszutragen.</a:t>
            </a:r>
          </a:p>
          <a:p>
            <a:endParaRPr lang="de-CH" baseline="0" dirty="0"/>
          </a:p>
          <a:p>
            <a:r>
              <a:rPr lang="de-CH" baseline="0" dirty="0"/>
              <a:t>Die Elemente werden sowohl von den Fachabteilungen selber wie auch vom Mediendienst verwendet.</a:t>
            </a:r>
          </a:p>
          <a:p>
            <a:endParaRPr lang="de-CH" baseline="0" dirty="0"/>
          </a:p>
          <a:p>
            <a:r>
              <a:rPr lang="de-CH" baseline="0" dirty="0"/>
              <a:t>Selber verantworten wir 3 Produkte, die sich an unterschiedliche Zielgruppen richten.</a:t>
            </a:r>
            <a:endParaRPr lang="de-CH" dirty="0"/>
          </a:p>
        </p:txBody>
      </p:sp>
      <p:sp>
        <p:nvSpPr>
          <p:cNvPr id="4" name="Foliennummernplatzhalter 3"/>
          <p:cNvSpPr>
            <a:spLocks noGrp="1"/>
          </p:cNvSpPr>
          <p:nvPr>
            <p:ph type="sldNum" sz="quarter" idx="10"/>
          </p:nvPr>
        </p:nvSpPr>
        <p:spPr/>
        <p:txBody>
          <a:bodyPr/>
          <a:lstStyle/>
          <a:p>
            <a:fld id="{0F88FC17-3544-49A0-8102-3EF6C1BCAB21}" type="slidenum">
              <a:rPr lang="de-CH" altLang="de-DE" smtClean="0"/>
              <a:pPr/>
              <a:t>20</a:t>
            </a:fld>
            <a:endParaRPr lang="de-CH" altLang="de-DE"/>
          </a:p>
        </p:txBody>
      </p:sp>
    </p:spTree>
    <p:extLst>
      <p:ext uri="{BB962C8B-B14F-4D97-AF65-F5344CB8AC3E}">
        <p14:creationId xmlns:p14="http://schemas.microsoft.com/office/powerpoint/2010/main" val="160829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p:spPr>
        <p:txBody>
          <a:bodyPr/>
          <a:lstStyle/>
          <a:p>
            <a:endParaRPr lang="de-CH" altLang="de-DE" sz="1400" smtClean="0">
              <a:solidFill>
                <a:schemeClr val="bg1"/>
              </a:solidFill>
              <a:latin typeface="Arial" panose="020B0604020202020204" pitchFamily="34" charset="0"/>
              <a:cs typeface="Arial" panose="020B0604020202020204" pitchFamily="34" charset="0"/>
            </a:endParaRPr>
          </a:p>
        </p:txBody>
      </p:sp>
      <p:sp>
        <p:nvSpPr>
          <p:cNvPr id="55300"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1363" indent="-284163">
              <a:defRPr sz="2400">
                <a:solidFill>
                  <a:schemeClr val="tx1"/>
                </a:solidFill>
                <a:latin typeface="Arial" panose="020B0604020202020204" pitchFamily="34" charset="0"/>
              </a:defRPr>
            </a:lvl2pPr>
            <a:lvl3pPr marL="1141413" indent="-227013">
              <a:defRPr sz="2400">
                <a:solidFill>
                  <a:schemeClr val="tx1"/>
                </a:solidFill>
                <a:latin typeface="Arial" panose="020B0604020202020204" pitchFamily="34" charset="0"/>
              </a:defRPr>
            </a:lvl3pPr>
            <a:lvl4pPr marL="1598613" indent="-227013">
              <a:defRPr sz="2400">
                <a:solidFill>
                  <a:schemeClr val="tx1"/>
                </a:solidFill>
                <a:latin typeface="Arial" panose="020B0604020202020204" pitchFamily="34" charset="0"/>
              </a:defRPr>
            </a:lvl4pPr>
            <a:lvl5pPr marL="2054225" indent="-227013">
              <a:defRPr sz="2400">
                <a:solidFill>
                  <a:schemeClr val="tx1"/>
                </a:solidFill>
                <a:latin typeface="Arial" panose="020B0604020202020204" pitchFamily="34" charset="0"/>
              </a:defRPr>
            </a:lvl5pPr>
            <a:lvl6pPr marL="2511425" indent="-227013" eaLnBrk="0" fontAlgn="base" hangingPunct="0">
              <a:spcBef>
                <a:spcPct val="0"/>
              </a:spcBef>
              <a:spcAft>
                <a:spcPct val="0"/>
              </a:spcAft>
              <a:defRPr sz="2400">
                <a:solidFill>
                  <a:schemeClr val="tx1"/>
                </a:solidFill>
                <a:latin typeface="Arial" panose="020B0604020202020204" pitchFamily="34" charset="0"/>
              </a:defRPr>
            </a:lvl6pPr>
            <a:lvl7pPr marL="2968625" indent="-227013" eaLnBrk="0" fontAlgn="base" hangingPunct="0">
              <a:spcBef>
                <a:spcPct val="0"/>
              </a:spcBef>
              <a:spcAft>
                <a:spcPct val="0"/>
              </a:spcAft>
              <a:defRPr sz="2400">
                <a:solidFill>
                  <a:schemeClr val="tx1"/>
                </a:solidFill>
                <a:latin typeface="Arial" panose="020B0604020202020204" pitchFamily="34" charset="0"/>
              </a:defRPr>
            </a:lvl7pPr>
            <a:lvl8pPr marL="3425825" indent="-227013" eaLnBrk="0" fontAlgn="base" hangingPunct="0">
              <a:spcBef>
                <a:spcPct val="0"/>
              </a:spcBef>
              <a:spcAft>
                <a:spcPct val="0"/>
              </a:spcAft>
              <a:defRPr sz="2400">
                <a:solidFill>
                  <a:schemeClr val="tx1"/>
                </a:solidFill>
                <a:latin typeface="Arial" panose="020B0604020202020204" pitchFamily="34" charset="0"/>
              </a:defRPr>
            </a:lvl8pPr>
            <a:lvl9pPr marL="3883025" indent="-227013" eaLnBrk="0" fontAlgn="base" hangingPunct="0">
              <a:spcBef>
                <a:spcPct val="0"/>
              </a:spcBef>
              <a:spcAft>
                <a:spcPct val="0"/>
              </a:spcAft>
              <a:defRPr sz="2400">
                <a:solidFill>
                  <a:schemeClr val="tx1"/>
                </a:solidFill>
                <a:latin typeface="Arial" panose="020B0604020202020204" pitchFamily="34" charset="0"/>
              </a:defRPr>
            </a:lvl9pPr>
          </a:lstStyle>
          <a:p>
            <a:fld id="{A85EA541-E639-417A-AF34-96D5C1ED57D9}" type="slidenum">
              <a:rPr lang="de-CH" altLang="de-DE" sz="1200" smtClean="0">
                <a:latin typeface="Times" panose="02020603050405020304" pitchFamily="18" charset="0"/>
              </a:rPr>
              <a:pPr/>
              <a:t>21</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4899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a:ln/>
        </p:spPr>
      </p:sp>
      <p:sp>
        <p:nvSpPr>
          <p:cNvPr id="8195" name="Notizenplatzhalter 2"/>
          <p:cNvSpPr>
            <a:spLocks noGrp="1"/>
          </p:cNvSpPr>
          <p:nvPr>
            <p:ph type="body" idx="1"/>
          </p:nvPr>
        </p:nvSpPr>
        <p:spPr>
          <a:noFill/>
        </p:spPr>
        <p:txBody>
          <a:bodyPr/>
          <a:lstStyle/>
          <a:p>
            <a:endParaRPr lang="en-US" altLang="en-US" sz="1400" smtClean="0">
              <a:latin typeface="Arial" panose="020B0604020202020204" pitchFamily="34" charset="0"/>
              <a:cs typeface="Arial" panose="020B0604020202020204" pitchFamily="34" charset="0"/>
            </a:endParaRPr>
          </a:p>
        </p:txBody>
      </p:sp>
      <p:sp>
        <p:nvSpPr>
          <p:cNvPr id="8196"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4588" indent="-228600">
              <a:defRPr sz="2400">
                <a:solidFill>
                  <a:schemeClr val="tx1"/>
                </a:solidFill>
                <a:latin typeface="Arial" panose="020B0604020202020204" pitchFamily="34" charset="0"/>
              </a:defRPr>
            </a:lvl3pPr>
            <a:lvl4pPr marL="1601788" indent="-228600">
              <a:defRPr sz="2400">
                <a:solidFill>
                  <a:schemeClr val="tx1"/>
                </a:solidFill>
                <a:latin typeface="Arial" panose="020B0604020202020204" pitchFamily="34" charset="0"/>
              </a:defRPr>
            </a:lvl4pPr>
            <a:lvl5pPr marL="2058988" indent="-228600">
              <a:defRPr sz="2400">
                <a:solidFill>
                  <a:schemeClr val="tx1"/>
                </a:solidFill>
                <a:latin typeface="Arial" panose="020B0604020202020204" pitchFamily="34" charset="0"/>
              </a:defRPr>
            </a:lvl5pPr>
            <a:lvl6pPr marL="2516188" indent="-228600" eaLnBrk="0" fontAlgn="base" hangingPunct="0">
              <a:spcBef>
                <a:spcPct val="0"/>
              </a:spcBef>
              <a:spcAft>
                <a:spcPct val="0"/>
              </a:spcAft>
              <a:defRPr sz="2400">
                <a:solidFill>
                  <a:schemeClr val="tx1"/>
                </a:solidFill>
                <a:latin typeface="Arial" panose="020B0604020202020204" pitchFamily="34" charset="0"/>
              </a:defRPr>
            </a:lvl6pPr>
            <a:lvl7pPr marL="2973388" indent="-228600" eaLnBrk="0" fontAlgn="base" hangingPunct="0">
              <a:spcBef>
                <a:spcPct val="0"/>
              </a:spcBef>
              <a:spcAft>
                <a:spcPct val="0"/>
              </a:spcAft>
              <a:defRPr sz="2400">
                <a:solidFill>
                  <a:schemeClr val="tx1"/>
                </a:solidFill>
                <a:latin typeface="Arial" panose="020B0604020202020204" pitchFamily="34" charset="0"/>
              </a:defRPr>
            </a:lvl7pPr>
            <a:lvl8pPr marL="3430588" indent="-228600" eaLnBrk="0" fontAlgn="base" hangingPunct="0">
              <a:spcBef>
                <a:spcPct val="0"/>
              </a:spcBef>
              <a:spcAft>
                <a:spcPct val="0"/>
              </a:spcAft>
              <a:defRPr sz="2400">
                <a:solidFill>
                  <a:schemeClr val="tx1"/>
                </a:solidFill>
                <a:latin typeface="Arial" panose="020B0604020202020204" pitchFamily="34" charset="0"/>
              </a:defRPr>
            </a:lvl8pPr>
            <a:lvl9pPr marL="3887788" indent="-228600" eaLnBrk="0" fontAlgn="base" hangingPunct="0">
              <a:spcBef>
                <a:spcPct val="0"/>
              </a:spcBef>
              <a:spcAft>
                <a:spcPct val="0"/>
              </a:spcAft>
              <a:defRPr sz="2400">
                <a:solidFill>
                  <a:schemeClr val="tx1"/>
                </a:solidFill>
                <a:latin typeface="Arial" panose="020B0604020202020204" pitchFamily="34" charset="0"/>
              </a:defRPr>
            </a:lvl9pPr>
          </a:lstStyle>
          <a:p>
            <a:fld id="{1D806685-CDBA-4E4D-95CE-D379EE8A4F9A}" type="slidenum">
              <a:rPr lang="de-CH" altLang="de-DE" sz="1200" smtClean="0">
                <a:latin typeface="Times" panose="02020603050405020304" pitchFamily="18" charset="0"/>
              </a:rPr>
              <a:pPr/>
              <a:t>2</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248189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ln/>
        </p:spPr>
      </p:sp>
      <p:sp>
        <p:nvSpPr>
          <p:cNvPr id="10243" name="Notizenplatzhalter 2"/>
          <p:cNvSpPr>
            <a:spLocks noGrp="1"/>
          </p:cNvSpPr>
          <p:nvPr>
            <p:ph type="body" idx="1"/>
          </p:nvPr>
        </p:nvSpPr>
        <p:spPr>
          <a:noFill/>
        </p:spPr>
        <p:txBody>
          <a:bodyPr/>
          <a:lstStyle/>
          <a:p>
            <a:r>
              <a:rPr lang="de-CH" altLang="en-US" sz="1400" smtClean="0">
                <a:latin typeface="Arial" panose="020B0604020202020204" pitchFamily="34" charset="0"/>
                <a:cs typeface="Arial" panose="020B0604020202020204" pitchFamily="34" charset="0"/>
              </a:rPr>
              <a:t>Durch die Ratifizierung der Aarhus-Konvention </a:t>
            </a:r>
            <a:r>
              <a:rPr lang="de-CH" altLang="en-US" sz="1400" smtClean="0"/>
              <a:t>(in Kraft seit 1. Juni 2014)</a:t>
            </a:r>
            <a:r>
              <a:rPr lang="de-CH" altLang="en-US" sz="1400" smtClean="0">
                <a:latin typeface="Arial" panose="020B0604020202020204" pitchFamily="34" charset="0"/>
                <a:cs typeface="Arial" panose="020B0604020202020204" pitchFamily="34" charset="0"/>
              </a:rPr>
              <a:t> hat sich die Schweiz dazu verpflichtet, mindestens alle vier Jahre einen nationalen Bericht über den Zustand der Umwelt zu verfassen, der Angaben über die Qualität der Umwelt und über Umweltbelastungen enthält. Das USG wurde entsprechend ergänzt.</a:t>
            </a:r>
          </a:p>
          <a:p>
            <a:endParaRPr lang="de-CH" altLang="en-US" sz="1400" smtClean="0">
              <a:latin typeface="Arial" panose="020B0604020202020204" pitchFamily="34" charset="0"/>
              <a:cs typeface="Arial" panose="020B0604020202020204" pitchFamily="34" charset="0"/>
            </a:endParaRPr>
          </a:p>
          <a:p>
            <a:r>
              <a:rPr lang="de-CH" altLang="en-US" sz="1400" smtClean="0">
                <a:latin typeface="Arial" panose="020B0604020202020204" pitchFamily="34" charset="0"/>
                <a:cs typeface="Arial" panose="020B0604020202020204" pitchFamily="34" charset="0"/>
              </a:rPr>
              <a:t>Der Bericht Umwelt Schweiz 2018 wurde am 30.11.2018 vom Bundesrat zuhanden des Parlamentes verabschiedet.</a:t>
            </a:r>
          </a:p>
          <a:p>
            <a:endParaRPr lang="de-CH" altLang="en-US" sz="1400" smtClean="0">
              <a:latin typeface="Arial" panose="020B0604020202020204" pitchFamily="34" charset="0"/>
              <a:cs typeface="Arial" panose="020B0604020202020204" pitchFamily="34" charset="0"/>
            </a:endParaRPr>
          </a:p>
        </p:txBody>
      </p:sp>
      <p:sp>
        <p:nvSpPr>
          <p:cNvPr id="10244"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1363" indent="-284163">
              <a:defRPr sz="2400">
                <a:solidFill>
                  <a:schemeClr val="tx1"/>
                </a:solidFill>
                <a:latin typeface="Arial" panose="020B0604020202020204" pitchFamily="34" charset="0"/>
              </a:defRPr>
            </a:lvl2pPr>
            <a:lvl3pPr marL="1141413" indent="-227013">
              <a:defRPr sz="2400">
                <a:solidFill>
                  <a:schemeClr val="tx1"/>
                </a:solidFill>
                <a:latin typeface="Arial" panose="020B0604020202020204" pitchFamily="34" charset="0"/>
              </a:defRPr>
            </a:lvl3pPr>
            <a:lvl4pPr marL="1598613" indent="-227013">
              <a:defRPr sz="2400">
                <a:solidFill>
                  <a:schemeClr val="tx1"/>
                </a:solidFill>
                <a:latin typeface="Arial" panose="020B0604020202020204" pitchFamily="34" charset="0"/>
              </a:defRPr>
            </a:lvl4pPr>
            <a:lvl5pPr marL="2054225" indent="-227013">
              <a:defRPr sz="2400">
                <a:solidFill>
                  <a:schemeClr val="tx1"/>
                </a:solidFill>
                <a:latin typeface="Arial" panose="020B0604020202020204" pitchFamily="34" charset="0"/>
              </a:defRPr>
            </a:lvl5pPr>
            <a:lvl6pPr marL="2511425" indent="-227013" eaLnBrk="0" fontAlgn="base" hangingPunct="0">
              <a:spcBef>
                <a:spcPct val="0"/>
              </a:spcBef>
              <a:spcAft>
                <a:spcPct val="0"/>
              </a:spcAft>
              <a:defRPr sz="2400">
                <a:solidFill>
                  <a:schemeClr val="tx1"/>
                </a:solidFill>
                <a:latin typeface="Arial" panose="020B0604020202020204" pitchFamily="34" charset="0"/>
              </a:defRPr>
            </a:lvl6pPr>
            <a:lvl7pPr marL="2968625" indent="-227013" eaLnBrk="0" fontAlgn="base" hangingPunct="0">
              <a:spcBef>
                <a:spcPct val="0"/>
              </a:spcBef>
              <a:spcAft>
                <a:spcPct val="0"/>
              </a:spcAft>
              <a:defRPr sz="2400">
                <a:solidFill>
                  <a:schemeClr val="tx1"/>
                </a:solidFill>
                <a:latin typeface="Arial" panose="020B0604020202020204" pitchFamily="34" charset="0"/>
              </a:defRPr>
            </a:lvl7pPr>
            <a:lvl8pPr marL="3425825" indent="-227013" eaLnBrk="0" fontAlgn="base" hangingPunct="0">
              <a:spcBef>
                <a:spcPct val="0"/>
              </a:spcBef>
              <a:spcAft>
                <a:spcPct val="0"/>
              </a:spcAft>
              <a:defRPr sz="2400">
                <a:solidFill>
                  <a:schemeClr val="tx1"/>
                </a:solidFill>
                <a:latin typeface="Arial" panose="020B0604020202020204" pitchFamily="34" charset="0"/>
              </a:defRPr>
            </a:lvl8pPr>
            <a:lvl9pPr marL="3883025" indent="-227013" eaLnBrk="0" fontAlgn="base" hangingPunct="0">
              <a:spcBef>
                <a:spcPct val="0"/>
              </a:spcBef>
              <a:spcAft>
                <a:spcPct val="0"/>
              </a:spcAft>
              <a:defRPr sz="2400">
                <a:solidFill>
                  <a:schemeClr val="tx1"/>
                </a:solidFill>
                <a:latin typeface="Arial" panose="020B0604020202020204" pitchFamily="34" charset="0"/>
              </a:defRPr>
            </a:lvl9pPr>
          </a:lstStyle>
          <a:p>
            <a:fld id="{6395919F-0957-4C22-A73E-C67B107187C9}" type="slidenum">
              <a:rPr lang="de-CH" altLang="de-DE" sz="1200" smtClean="0">
                <a:latin typeface="Times" panose="02020603050405020304" pitchFamily="18" charset="0"/>
              </a:rPr>
              <a:pPr/>
              <a:t>3</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174083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p:spPr>
        <p:txBody>
          <a:bodyPr/>
          <a:lstStyle/>
          <a:p>
            <a:r>
              <a:rPr lang="de-CH" altLang="de-DE" sz="1000" smtClean="0"/>
              <a:t>Obwohl einzelne für den Konsum relevante Indikatoren wie das Abfallaufkommen weiter steigen, zeigt der Fussabdruck für die </a:t>
            </a:r>
            <a:r>
              <a:rPr lang="de-CH" altLang="de-DE" sz="1000" b="1" smtClean="0"/>
              <a:t>Gesamtumweltbelastung </a:t>
            </a:r>
            <a:r>
              <a:rPr lang="de-CH" altLang="de-DE" sz="1000" smtClean="0"/>
              <a:t>des Schweizer Konsums </a:t>
            </a:r>
            <a:r>
              <a:rPr lang="de-CH" altLang="de-DE" sz="1000" b="1" smtClean="0"/>
              <a:t>pro Person </a:t>
            </a:r>
            <a:r>
              <a:rPr lang="de-CH" altLang="de-DE" sz="1000" smtClean="0"/>
              <a:t>im Zeitraum von 2000 bis 2015 mit einem Rückgang um 19 % nach unten. Nicht nur pro Person, sondern auch </a:t>
            </a:r>
            <a:r>
              <a:rPr lang="de-CH" altLang="de-DE" sz="1000" b="1" smtClean="0"/>
              <a:t>in absoluten Zahlen </a:t>
            </a:r>
            <a:r>
              <a:rPr lang="de-CH" altLang="de-DE" sz="1000" smtClean="0"/>
              <a:t>ist die Gesamtumweltbelastung der Schweiz zwischen 2000 und 2015 gesunken, und zwar um rund 7 %.</a:t>
            </a:r>
          </a:p>
          <a:p>
            <a:r>
              <a:rPr lang="de-CH" altLang="de-DE" sz="1000" smtClean="0"/>
              <a:t> </a:t>
            </a:r>
          </a:p>
          <a:p>
            <a:r>
              <a:rPr lang="de-CH" altLang="en-US" sz="1000" smtClean="0">
                <a:latin typeface="Arial" panose="020B0604020202020204" pitchFamily="34" charset="0"/>
                <a:cs typeface="Arial" panose="020B0604020202020204" pitchFamily="34" charset="0"/>
              </a:rPr>
              <a:t>Die Abnahme der Gesamtumweltbelastung im In- und Ausland, ist u. a. auf Erfolge im Inland zurückzuführen, die in der Luftreinhaltung oder beim Gewässerschutz erzielt wurden. Auch die Nachfrage nach Gütern und Dienstleistungen hat einen Einfluss, so z. B. der Konsum umweltschonend produzierter Lebensmittel oder der Kauf effizienterer Fahrzeuge.</a:t>
            </a:r>
          </a:p>
          <a:p>
            <a:endParaRPr lang="de-CH" altLang="de-DE" sz="1000" smtClean="0"/>
          </a:p>
          <a:p>
            <a:r>
              <a:rPr lang="en-US" altLang="de-DE" sz="1000" smtClean="0"/>
              <a:t>&gt; Die Gesamtumweltbelastung ist jedoch immer noch viel zu hoch!</a:t>
            </a:r>
          </a:p>
          <a:p>
            <a:endParaRPr lang="en-US" altLang="de-DE" sz="1000" smtClean="0"/>
          </a:p>
          <a:p>
            <a:r>
              <a:rPr lang="de-CH" altLang="de-DE" sz="1000" smtClean="0">
                <a:solidFill>
                  <a:schemeClr val="bg1"/>
                </a:solidFill>
                <a:cs typeface="Arial" panose="020B0604020202020204" pitchFamily="34" charset="0"/>
              </a:rPr>
              <a:t>Würden alle Länder so viele Ressourcen verbrauchen wie die Schweiz, wären die planetaren Grenzen um ein Vielfaches überschritten.</a:t>
            </a:r>
          </a:p>
          <a:p>
            <a:endParaRPr lang="en-US" altLang="de-DE" sz="1000" smtClean="0"/>
          </a:p>
          <a:p>
            <a:r>
              <a:rPr lang="de-CH" altLang="de-DE" sz="1000" i="1" smtClean="0"/>
              <a:t>Die verwendete UBP-Methode (auch Methode der Ökologischen Knappheit genannt) orientiert sich an gesetzlich oder politisch festgelegten Umweltzielen der Schweiz und bewertet Ressourcenentnahmen (Energie, Primärressourcen, Wasser, Land), Schadstoffeinträge in Luft, Wasser und Boden sowie Abfälle und Lärm. Die Belastung in diesen Umweltbereichen wird aggregiert in Umweltbelastungspunkten (UBP) ausgewiesen.</a:t>
            </a:r>
            <a:endParaRPr lang="de-CH" altLang="en-US" sz="1000" smtClean="0">
              <a:latin typeface="Arial" panose="020B0604020202020204" pitchFamily="34" charset="0"/>
              <a:cs typeface="Arial" panose="020B0604020202020204" pitchFamily="34" charset="0"/>
            </a:endParaRPr>
          </a:p>
        </p:txBody>
      </p:sp>
      <p:sp>
        <p:nvSpPr>
          <p:cNvPr id="14340"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1363" indent="-284163">
              <a:defRPr sz="2400">
                <a:solidFill>
                  <a:schemeClr val="tx1"/>
                </a:solidFill>
                <a:latin typeface="Arial" panose="020B0604020202020204" pitchFamily="34" charset="0"/>
              </a:defRPr>
            </a:lvl2pPr>
            <a:lvl3pPr marL="1141413" indent="-227013">
              <a:defRPr sz="2400">
                <a:solidFill>
                  <a:schemeClr val="tx1"/>
                </a:solidFill>
                <a:latin typeface="Arial" panose="020B0604020202020204" pitchFamily="34" charset="0"/>
              </a:defRPr>
            </a:lvl3pPr>
            <a:lvl4pPr marL="1598613" indent="-227013">
              <a:defRPr sz="2400">
                <a:solidFill>
                  <a:schemeClr val="tx1"/>
                </a:solidFill>
                <a:latin typeface="Arial" panose="020B0604020202020204" pitchFamily="34" charset="0"/>
              </a:defRPr>
            </a:lvl4pPr>
            <a:lvl5pPr marL="2054225" indent="-227013">
              <a:defRPr sz="2400">
                <a:solidFill>
                  <a:schemeClr val="tx1"/>
                </a:solidFill>
                <a:latin typeface="Arial" panose="020B0604020202020204" pitchFamily="34" charset="0"/>
              </a:defRPr>
            </a:lvl5pPr>
            <a:lvl6pPr marL="2511425" indent="-227013" eaLnBrk="0" fontAlgn="base" hangingPunct="0">
              <a:spcBef>
                <a:spcPct val="0"/>
              </a:spcBef>
              <a:spcAft>
                <a:spcPct val="0"/>
              </a:spcAft>
              <a:defRPr sz="2400">
                <a:solidFill>
                  <a:schemeClr val="tx1"/>
                </a:solidFill>
                <a:latin typeface="Arial" panose="020B0604020202020204" pitchFamily="34" charset="0"/>
              </a:defRPr>
            </a:lvl6pPr>
            <a:lvl7pPr marL="2968625" indent="-227013" eaLnBrk="0" fontAlgn="base" hangingPunct="0">
              <a:spcBef>
                <a:spcPct val="0"/>
              </a:spcBef>
              <a:spcAft>
                <a:spcPct val="0"/>
              </a:spcAft>
              <a:defRPr sz="2400">
                <a:solidFill>
                  <a:schemeClr val="tx1"/>
                </a:solidFill>
                <a:latin typeface="Arial" panose="020B0604020202020204" pitchFamily="34" charset="0"/>
              </a:defRPr>
            </a:lvl7pPr>
            <a:lvl8pPr marL="3425825" indent="-227013" eaLnBrk="0" fontAlgn="base" hangingPunct="0">
              <a:spcBef>
                <a:spcPct val="0"/>
              </a:spcBef>
              <a:spcAft>
                <a:spcPct val="0"/>
              </a:spcAft>
              <a:defRPr sz="2400">
                <a:solidFill>
                  <a:schemeClr val="tx1"/>
                </a:solidFill>
                <a:latin typeface="Arial" panose="020B0604020202020204" pitchFamily="34" charset="0"/>
              </a:defRPr>
            </a:lvl8pPr>
            <a:lvl9pPr marL="3883025" indent="-227013" eaLnBrk="0" fontAlgn="base" hangingPunct="0">
              <a:spcBef>
                <a:spcPct val="0"/>
              </a:spcBef>
              <a:spcAft>
                <a:spcPct val="0"/>
              </a:spcAft>
              <a:defRPr sz="2400">
                <a:solidFill>
                  <a:schemeClr val="tx1"/>
                </a:solidFill>
                <a:latin typeface="Arial" panose="020B0604020202020204" pitchFamily="34" charset="0"/>
              </a:defRPr>
            </a:lvl9pPr>
          </a:lstStyle>
          <a:p>
            <a:fld id="{F9FA6F97-8F96-47EE-BB97-BD1D213C060C}" type="slidenum">
              <a:rPr lang="de-CH" altLang="de-DE" sz="1200" smtClean="0">
                <a:latin typeface="Times" panose="02020603050405020304" pitchFamily="18" charset="0"/>
              </a:rPr>
              <a:pPr/>
              <a:t>5</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245124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p:spPr>
        <p:txBody>
          <a:bodyPr/>
          <a:lstStyle/>
          <a:p>
            <a:r>
              <a:rPr lang="de-CH" altLang="de-DE" sz="1400" smtClean="0"/>
              <a:t>Produktion und Konsum haben nicht nur innerhalb der eigenen Grenzen Auswirkungen auf die Umwelt, sondern in zunehmendem Mass auch ausserhalb. 2015 machte der Auslandsanteil </a:t>
            </a:r>
            <a:r>
              <a:rPr lang="de-CH" altLang="de-DE" sz="1400" b="1" smtClean="0"/>
              <a:t>73 % der gesamten Umweltbelastungen </a:t>
            </a:r>
            <a:r>
              <a:rPr lang="de-CH" altLang="de-DE" sz="1400" smtClean="0"/>
              <a:t>des Schweizer Konsums aus – 2000 waren es noch 65 %.</a:t>
            </a:r>
          </a:p>
          <a:p>
            <a:endParaRPr lang="de-CH" altLang="de-DE" sz="1400" smtClean="0"/>
          </a:p>
          <a:p>
            <a:r>
              <a:rPr lang="de-CH" altLang="de-DE" sz="1400" smtClean="0"/>
              <a:t>&gt; Dabei wird berücksichtigt, dass nicht nur die Nutzung und Entsorgung von Produkten die Umwelt belasten, sondern bereits der Abbau von Rohstoffen und die Produktion. Da die Schweiz viele Produkte importiert, wird die Umwelt vor allem im Ausland belastet.  </a:t>
            </a:r>
          </a:p>
          <a:p>
            <a:endParaRPr lang="de-CH" altLang="de-DE" sz="1400" smtClean="0"/>
          </a:p>
          <a:p>
            <a:r>
              <a:rPr lang="de-CH" altLang="de-DE" sz="1400" smtClean="0"/>
              <a:t>&gt; Die Belastungen gehen </a:t>
            </a:r>
            <a:r>
              <a:rPr lang="en-US" altLang="de-DE" sz="1400" smtClean="0"/>
              <a:t>v.a. zu Lasten von Biodiversität, Klima und Verfügbarkeit von Wasser!</a:t>
            </a:r>
          </a:p>
          <a:p>
            <a:endParaRPr lang="en-US" altLang="de-DE" sz="1400" smtClean="0"/>
          </a:p>
          <a:p>
            <a:endParaRPr lang="de-CH" altLang="en-US" sz="1400" smtClean="0">
              <a:latin typeface="Arial" panose="020B0604020202020204" pitchFamily="34" charset="0"/>
              <a:cs typeface="Arial" panose="020B0604020202020204" pitchFamily="34" charset="0"/>
            </a:endParaRPr>
          </a:p>
        </p:txBody>
      </p:sp>
      <p:sp>
        <p:nvSpPr>
          <p:cNvPr id="16388"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1363" indent="-284163">
              <a:defRPr sz="2400">
                <a:solidFill>
                  <a:schemeClr val="tx1"/>
                </a:solidFill>
                <a:latin typeface="Arial" panose="020B0604020202020204" pitchFamily="34" charset="0"/>
              </a:defRPr>
            </a:lvl2pPr>
            <a:lvl3pPr marL="1141413" indent="-227013">
              <a:defRPr sz="2400">
                <a:solidFill>
                  <a:schemeClr val="tx1"/>
                </a:solidFill>
                <a:latin typeface="Arial" panose="020B0604020202020204" pitchFamily="34" charset="0"/>
              </a:defRPr>
            </a:lvl3pPr>
            <a:lvl4pPr marL="1598613" indent="-227013">
              <a:defRPr sz="2400">
                <a:solidFill>
                  <a:schemeClr val="tx1"/>
                </a:solidFill>
                <a:latin typeface="Arial" panose="020B0604020202020204" pitchFamily="34" charset="0"/>
              </a:defRPr>
            </a:lvl4pPr>
            <a:lvl5pPr marL="2054225" indent="-227013">
              <a:defRPr sz="2400">
                <a:solidFill>
                  <a:schemeClr val="tx1"/>
                </a:solidFill>
                <a:latin typeface="Arial" panose="020B0604020202020204" pitchFamily="34" charset="0"/>
              </a:defRPr>
            </a:lvl5pPr>
            <a:lvl6pPr marL="2511425" indent="-227013" eaLnBrk="0" fontAlgn="base" hangingPunct="0">
              <a:spcBef>
                <a:spcPct val="0"/>
              </a:spcBef>
              <a:spcAft>
                <a:spcPct val="0"/>
              </a:spcAft>
              <a:defRPr sz="2400">
                <a:solidFill>
                  <a:schemeClr val="tx1"/>
                </a:solidFill>
                <a:latin typeface="Arial" panose="020B0604020202020204" pitchFamily="34" charset="0"/>
              </a:defRPr>
            </a:lvl6pPr>
            <a:lvl7pPr marL="2968625" indent="-227013" eaLnBrk="0" fontAlgn="base" hangingPunct="0">
              <a:spcBef>
                <a:spcPct val="0"/>
              </a:spcBef>
              <a:spcAft>
                <a:spcPct val="0"/>
              </a:spcAft>
              <a:defRPr sz="2400">
                <a:solidFill>
                  <a:schemeClr val="tx1"/>
                </a:solidFill>
                <a:latin typeface="Arial" panose="020B0604020202020204" pitchFamily="34" charset="0"/>
              </a:defRPr>
            </a:lvl7pPr>
            <a:lvl8pPr marL="3425825" indent="-227013" eaLnBrk="0" fontAlgn="base" hangingPunct="0">
              <a:spcBef>
                <a:spcPct val="0"/>
              </a:spcBef>
              <a:spcAft>
                <a:spcPct val="0"/>
              </a:spcAft>
              <a:defRPr sz="2400">
                <a:solidFill>
                  <a:schemeClr val="tx1"/>
                </a:solidFill>
                <a:latin typeface="Arial" panose="020B0604020202020204" pitchFamily="34" charset="0"/>
              </a:defRPr>
            </a:lvl8pPr>
            <a:lvl9pPr marL="3883025" indent="-227013" eaLnBrk="0" fontAlgn="base" hangingPunct="0">
              <a:spcBef>
                <a:spcPct val="0"/>
              </a:spcBef>
              <a:spcAft>
                <a:spcPct val="0"/>
              </a:spcAft>
              <a:defRPr sz="2400">
                <a:solidFill>
                  <a:schemeClr val="tx1"/>
                </a:solidFill>
                <a:latin typeface="Arial" panose="020B0604020202020204" pitchFamily="34" charset="0"/>
              </a:defRPr>
            </a:lvl9pPr>
          </a:lstStyle>
          <a:p>
            <a:fld id="{D0970BBF-F03D-4494-B0EE-150B7BB89481}" type="slidenum">
              <a:rPr lang="de-CH" altLang="de-DE" sz="1200" smtClean="0">
                <a:latin typeface="Times" panose="02020603050405020304" pitchFamily="18" charset="0"/>
              </a:rPr>
              <a:pPr/>
              <a:t>6</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269564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notes 2"/>
          <p:cNvSpPr>
            <a:spLocks noGrp="1"/>
          </p:cNvSpPr>
          <p:nvPr>
            <p:ph type="body" idx="1"/>
          </p:nvPr>
        </p:nvSpPr>
        <p:spPr>
          <a:noFill/>
        </p:spPr>
        <p:txBody>
          <a:bodyPr/>
          <a:lstStyle/>
          <a:p>
            <a:r>
              <a:rPr lang="de-CH" altLang="de-DE" sz="1400" smtClean="0">
                <a:latin typeface="Arial" panose="020B0604020202020204" pitchFamily="34" charset="0"/>
                <a:cs typeface="Arial" panose="020B0604020202020204" pitchFamily="34" charset="0"/>
              </a:rPr>
              <a:t>Die Ernährung, das Wohnen und die Mobilität sind für insgesamt zwei Drittel aller Umweltbelastungen verantwortlich, die die Schweizer Endnachfrage im In- und Ausland generiert. </a:t>
            </a:r>
          </a:p>
          <a:p>
            <a:endParaRPr lang="en-US" altLang="en-US" sz="1400" smtClean="0">
              <a:latin typeface="Arial" panose="020B0604020202020204" pitchFamily="34" charset="0"/>
              <a:cs typeface="Arial" panose="020B0604020202020204" pitchFamily="34" charset="0"/>
            </a:endParaRPr>
          </a:p>
          <a:p>
            <a:r>
              <a:rPr lang="en-US" altLang="en-US" sz="1400" b="1" smtClean="0">
                <a:latin typeface="Arial" panose="020B0604020202020204" pitchFamily="34" charset="0"/>
                <a:cs typeface="Arial" panose="020B0604020202020204" pitchFamily="34" charset="0"/>
              </a:rPr>
              <a:t>Ernährung</a:t>
            </a:r>
            <a:r>
              <a:rPr lang="en-US" altLang="en-US" sz="1400" smtClean="0">
                <a:latin typeface="Arial" panose="020B0604020202020204" pitchFamily="34" charset="0"/>
                <a:cs typeface="Arial" panose="020B0604020202020204" pitchFamily="34" charset="0"/>
              </a:rPr>
              <a:t>:</a:t>
            </a:r>
          </a:p>
          <a:p>
            <a:r>
              <a:rPr lang="de-CH" altLang="de-DE" sz="1400" smtClean="0"/>
              <a:t>In der Schweiz konsumierte Nahrungsmittel werden in zunehmend global ausgerichteten Produktionsketten hergestellt, in denen </a:t>
            </a:r>
            <a:r>
              <a:rPr lang="de-CH" altLang="de-DE" sz="1400" b="1" smtClean="0"/>
              <a:t>Importe</a:t>
            </a:r>
            <a:r>
              <a:rPr lang="de-CH" altLang="de-DE" sz="1400" smtClean="0"/>
              <a:t> von Nahrungs-, Futter- und Produktionsmitteln ein wichtige Rolle spielen. Dadurch verlagert sich ein wesentlicher Teil der Umweltbelastung ins Ausland. </a:t>
            </a:r>
          </a:p>
          <a:p>
            <a:r>
              <a:rPr lang="de-CH" altLang="de-DE" sz="1400" smtClean="0"/>
              <a:t>44% der ernährungsbedingten Umweltbelastung sind auf </a:t>
            </a:r>
            <a:r>
              <a:rPr lang="de-CH" altLang="de-DE" sz="1400" b="1" smtClean="0"/>
              <a:t>tierische Produkte </a:t>
            </a:r>
            <a:r>
              <a:rPr lang="de-CH" altLang="de-DE" sz="1400" smtClean="0"/>
              <a:t>zurückzuführen, gefolgt von den </a:t>
            </a:r>
            <a:r>
              <a:rPr lang="de-CH" altLang="de-DE" sz="1400" b="1" smtClean="0"/>
              <a:t>Getränken</a:t>
            </a:r>
            <a:r>
              <a:rPr lang="de-CH" altLang="de-DE" sz="1400" smtClean="0"/>
              <a:t> mit einem Anteil von 18,6% (insbesondere ins Gewicht fallen Wein, Bier und Kaffee).</a:t>
            </a:r>
          </a:p>
          <a:p>
            <a:r>
              <a:rPr lang="de-CH" altLang="de-DE" sz="1400" smtClean="0"/>
              <a:t>&gt;&gt;&gt;Eine dem </a:t>
            </a:r>
            <a:r>
              <a:rPr lang="de-CH" altLang="de-DE" sz="1400" b="1" smtClean="0"/>
              <a:t>standortangepasste Landwirtschaft </a:t>
            </a:r>
            <a:r>
              <a:rPr lang="de-CH" altLang="de-DE" sz="1400" smtClean="0"/>
              <a:t>und eine </a:t>
            </a:r>
            <a:r>
              <a:rPr lang="de-CH" altLang="de-DE" sz="1400" b="1" smtClean="0"/>
              <a:t>massvolle Ernährung </a:t>
            </a:r>
            <a:r>
              <a:rPr lang="de-CH" altLang="de-DE" sz="1400" smtClean="0"/>
              <a:t>mit mehr pflanzlichen Lebensmitteln kann dazu beitragen, die Umweltbelastung deutlich zu reduzieren. + </a:t>
            </a:r>
            <a:r>
              <a:rPr lang="de-CH" altLang="de-DE" sz="1400" b="1" smtClean="0"/>
              <a:t>Foodwaste-Reduktion</a:t>
            </a:r>
          </a:p>
          <a:p>
            <a:endParaRPr lang="de-CH" altLang="de-DE" sz="1400" smtClean="0"/>
          </a:p>
          <a:p>
            <a:r>
              <a:rPr lang="de-CH" altLang="en-US" sz="1400" b="1" smtClean="0"/>
              <a:t>Wohnen: </a:t>
            </a:r>
            <a:r>
              <a:rPr lang="en-US" altLang="en-US" sz="1400" smtClean="0">
                <a:latin typeface="Arial" panose="020B0604020202020204" pitchFamily="34" charset="0"/>
                <a:cs typeface="Arial" panose="020B0604020202020204" pitchFamily="34" charset="0"/>
              </a:rPr>
              <a:t>Die Umweltbelastungen im Bereich Wohnen sind v.a. dem </a:t>
            </a:r>
            <a:r>
              <a:rPr lang="en-US" altLang="en-US" sz="1400" b="1" smtClean="0">
                <a:latin typeface="Arial" panose="020B0604020202020204" pitchFamily="34" charset="0"/>
                <a:cs typeface="Arial" panose="020B0604020202020204" pitchFamily="34" charset="0"/>
              </a:rPr>
              <a:t>Heizenergie</a:t>
            </a:r>
            <a:r>
              <a:rPr lang="en-US" altLang="en-US" sz="1400" smtClean="0">
                <a:latin typeface="Arial" panose="020B0604020202020204" pitchFamily="34" charset="0"/>
                <a:cs typeface="Arial" panose="020B0604020202020204" pitchFamily="34" charset="0"/>
              </a:rPr>
              <a:t>- und dem </a:t>
            </a:r>
            <a:r>
              <a:rPr lang="en-US" altLang="en-US" sz="1400" b="1" smtClean="0">
                <a:latin typeface="Arial" panose="020B0604020202020204" pitchFamily="34" charset="0"/>
                <a:cs typeface="Arial" panose="020B0604020202020204" pitchFamily="34" charset="0"/>
              </a:rPr>
              <a:t>Stromverbrauch</a:t>
            </a:r>
            <a:r>
              <a:rPr lang="en-US" altLang="en-US" sz="1400" smtClean="0">
                <a:latin typeface="Arial" panose="020B0604020202020204" pitchFamily="34" charset="0"/>
                <a:cs typeface="Arial" panose="020B0604020202020204" pitchFamily="34" charset="0"/>
              </a:rPr>
              <a:t> im Haushalt zuzuschreiben.</a:t>
            </a:r>
          </a:p>
          <a:p>
            <a:r>
              <a:rPr lang="en-US" altLang="en-US" sz="1400" smtClean="0">
                <a:latin typeface="Arial" panose="020B0604020202020204" pitchFamily="34" charset="0"/>
                <a:cs typeface="Arial" panose="020B0604020202020204" pitchFamily="34" charset="0"/>
              </a:rPr>
              <a:t>Die Bautätigkeit und die Siedlungsstruktur haben Auswirkungen auf die Mobilität und auf den </a:t>
            </a:r>
            <a:r>
              <a:rPr lang="en-US" altLang="en-US" sz="1400" b="1" smtClean="0">
                <a:latin typeface="Arial" panose="020B0604020202020204" pitchFamily="34" charset="0"/>
                <a:cs typeface="Arial" panose="020B0604020202020204" pitchFamily="34" charset="0"/>
              </a:rPr>
              <a:t>Rohstoffbedarf</a:t>
            </a:r>
            <a:r>
              <a:rPr lang="en-US" altLang="en-US" sz="1400" smtClean="0">
                <a:latin typeface="Arial" panose="020B0604020202020204" pitchFamily="34" charset="0"/>
                <a:cs typeface="Arial" panose="020B0604020202020204" pitchFamily="34" charset="0"/>
              </a:rPr>
              <a:t>. Letzterer gewinnt immer mehr an Bedutung gegenüber der Gebäudenutzung, deren Ökobilanz sich dank neuer und angepasster Standards laufend verbessert.</a:t>
            </a:r>
          </a:p>
          <a:p>
            <a:endParaRPr lang="en-US" altLang="en-US" sz="1400" smtClean="0">
              <a:latin typeface="Arial" panose="020B0604020202020204" pitchFamily="34" charset="0"/>
              <a:cs typeface="Arial" panose="020B0604020202020204" pitchFamily="34" charset="0"/>
            </a:endParaRPr>
          </a:p>
          <a:p>
            <a:r>
              <a:rPr lang="en-US" altLang="en-US" sz="1400" b="1" smtClean="0">
                <a:latin typeface="Arial" panose="020B0604020202020204" pitchFamily="34" charset="0"/>
                <a:cs typeface="Arial" panose="020B0604020202020204" pitchFamily="34" charset="0"/>
              </a:rPr>
              <a:t>Mobilität</a:t>
            </a:r>
            <a:r>
              <a:rPr lang="en-US" altLang="en-US" sz="1400" smtClean="0">
                <a:latin typeface="Arial" panose="020B0604020202020204" pitchFamily="34" charset="0"/>
                <a:cs typeface="Arial" panose="020B0604020202020204" pitchFamily="34" charset="0"/>
              </a:rPr>
              <a:t>: Bei der Mobilität schlägt hauptsächlich der </a:t>
            </a:r>
            <a:r>
              <a:rPr lang="en-US" altLang="en-US" sz="1400" b="1" smtClean="0">
                <a:latin typeface="Arial" panose="020B0604020202020204" pitchFamily="34" charset="0"/>
                <a:cs typeface="Arial" panose="020B0604020202020204" pitchFamily="34" charset="0"/>
              </a:rPr>
              <a:t>Treibstoffverbrauch für private Verkehrsmittel </a:t>
            </a:r>
            <a:r>
              <a:rPr lang="en-US" altLang="en-US" sz="1400" smtClean="0">
                <a:latin typeface="Arial" panose="020B0604020202020204" pitchFamily="34" charset="0"/>
                <a:cs typeface="Arial" panose="020B0604020202020204" pitchFamily="34" charset="0"/>
              </a:rPr>
              <a:t>und </a:t>
            </a:r>
            <a:r>
              <a:rPr lang="en-US" altLang="en-US" sz="1400" b="1" smtClean="0">
                <a:latin typeface="Arial" panose="020B0604020202020204" pitchFamily="34" charset="0"/>
                <a:cs typeface="Arial" panose="020B0604020202020204" pitchFamily="34" charset="0"/>
              </a:rPr>
              <a:t>Flugreisen</a:t>
            </a:r>
            <a:r>
              <a:rPr lang="en-US" altLang="en-US" sz="1400" smtClean="0">
                <a:latin typeface="Arial" panose="020B0604020202020204" pitchFamily="34" charset="0"/>
                <a:cs typeface="Arial" panose="020B0604020202020204" pitchFamily="34" charset="0"/>
              </a:rPr>
              <a:t> zu Buche.</a:t>
            </a:r>
          </a:p>
          <a:p>
            <a:r>
              <a:rPr lang="en-US" altLang="en-US" sz="1400" smtClean="0">
                <a:latin typeface="Arial" panose="020B0604020202020204" pitchFamily="34" charset="0"/>
                <a:cs typeface="Arial" panose="020B0604020202020204" pitchFamily="34" charset="0"/>
              </a:rPr>
              <a:t>Der Fahrzeugpark auf Schweizer Strassen wächst, und die Fahrleistungen nehmen sowohl im Personen- als auch im Güterverkehr weiter zu. Beim Personentransport ist der </a:t>
            </a:r>
            <a:r>
              <a:rPr lang="en-US" altLang="en-US" sz="1400" b="1" smtClean="0">
                <a:latin typeface="Arial" panose="020B0604020202020204" pitchFamily="34" charset="0"/>
                <a:cs typeface="Arial" panose="020B0604020202020204" pitchFamily="34" charset="0"/>
              </a:rPr>
              <a:t>Freizeitverkehr</a:t>
            </a:r>
            <a:r>
              <a:rPr lang="en-US" altLang="en-US" sz="1400" smtClean="0">
                <a:latin typeface="Arial" panose="020B0604020202020204" pitchFamily="34" charset="0"/>
                <a:cs typeface="Arial" panose="020B0604020202020204" pitchFamily="34" charset="0"/>
              </a:rPr>
              <a:t> mit fast der Hälfte aller im Inland zurückgelegten Distanzen für den grössten Teil der Nachfrage verantwortlich und die Flugreisen sind seit 2010 stark gestiegen.</a:t>
            </a:r>
          </a:p>
          <a:p>
            <a:endParaRPr lang="en-US" altLang="en-US" sz="1400" smtClean="0">
              <a:latin typeface="Arial" panose="020B0604020202020204" pitchFamily="34" charset="0"/>
              <a:cs typeface="Arial" panose="020B0604020202020204" pitchFamily="34" charset="0"/>
            </a:endParaRPr>
          </a:p>
        </p:txBody>
      </p:sp>
      <p:sp>
        <p:nvSpPr>
          <p:cNvPr id="26628" name="Espace réservé du numéro de diapositive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1363" indent="-284163">
              <a:defRPr sz="2400">
                <a:solidFill>
                  <a:schemeClr val="tx1"/>
                </a:solidFill>
                <a:latin typeface="Arial" panose="020B0604020202020204" pitchFamily="34" charset="0"/>
              </a:defRPr>
            </a:lvl2pPr>
            <a:lvl3pPr marL="1141413" indent="-227013">
              <a:defRPr sz="2400">
                <a:solidFill>
                  <a:schemeClr val="tx1"/>
                </a:solidFill>
                <a:latin typeface="Arial" panose="020B0604020202020204" pitchFamily="34" charset="0"/>
              </a:defRPr>
            </a:lvl3pPr>
            <a:lvl4pPr marL="1598613" indent="-227013">
              <a:defRPr sz="2400">
                <a:solidFill>
                  <a:schemeClr val="tx1"/>
                </a:solidFill>
                <a:latin typeface="Arial" panose="020B0604020202020204" pitchFamily="34" charset="0"/>
              </a:defRPr>
            </a:lvl4pPr>
            <a:lvl5pPr marL="2054225" indent="-227013">
              <a:defRPr sz="2400">
                <a:solidFill>
                  <a:schemeClr val="tx1"/>
                </a:solidFill>
                <a:latin typeface="Arial" panose="020B0604020202020204" pitchFamily="34" charset="0"/>
              </a:defRPr>
            </a:lvl5pPr>
            <a:lvl6pPr marL="2511425" indent="-227013" eaLnBrk="0" fontAlgn="base" hangingPunct="0">
              <a:spcBef>
                <a:spcPct val="0"/>
              </a:spcBef>
              <a:spcAft>
                <a:spcPct val="0"/>
              </a:spcAft>
              <a:defRPr sz="2400">
                <a:solidFill>
                  <a:schemeClr val="tx1"/>
                </a:solidFill>
                <a:latin typeface="Arial" panose="020B0604020202020204" pitchFamily="34" charset="0"/>
              </a:defRPr>
            </a:lvl6pPr>
            <a:lvl7pPr marL="2968625" indent="-227013" eaLnBrk="0" fontAlgn="base" hangingPunct="0">
              <a:spcBef>
                <a:spcPct val="0"/>
              </a:spcBef>
              <a:spcAft>
                <a:spcPct val="0"/>
              </a:spcAft>
              <a:defRPr sz="2400">
                <a:solidFill>
                  <a:schemeClr val="tx1"/>
                </a:solidFill>
                <a:latin typeface="Arial" panose="020B0604020202020204" pitchFamily="34" charset="0"/>
              </a:defRPr>
            </a:lvl7pPr>
            <a:lvl8pPr marL="3425825" indent="-227013" eaLnBrk="0" fontAlgn="base" hangingPunct="0">
              <a:spcBef>
                <a:spcPct val="0"/>
              </a:spcBef>
              <a:spcAft>
                <a:spcPct val="0"/>
              </a:spcAft>
              <a:defRPr sz="2400">
                <a:solidFill>
                  <a:schemeClr val="tx1"/>
                </a:solidFill>
                <a:latin typeface="Arial" panose="020B0604020202020204" pitchFamily="34" charset="0"/>
              </a:defRPr>
            </a:lvl8pPr>
            <a:lvl9pPr marL="3883025" indent="-227013" eaLnBrk="0" fontAlgn="base" hangingPunct="0">
              <a:spcBef>
                <a:spcPct val="0"/>
              </a:spcBef>
              <a:spcAft>
                <a:spcPct val="0"/>
              </a:spcAft>
              <a:defRPr sz="2400">
                <a:solidFill>
                  <a:schemeClr val="tx1"/>
                </a:solidFill>
                <a:latin typeface="Arial" panose="020B0604020202020204" pitchFamily="34" charset="0"/>
              </a:defRPr>
            </a:lvl9pPr>
          </a:lstStyle>
          <a:p>
            <a:fld id="{5A095B88-2F59-4C15-B553-5714F69A16A5}" type="slidenum">
              <a:rPr lang="de-CH" altLang="de-DE" sz="1200" smtClean="0">
                <a:latin typeface="Times" panose="02020603050405020304" pitchFamily="18" charset="0"/>
              </a:rPr>
              <a:pPr/>
              <a:t>7</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48115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notes 2"/>
          <p:cNvSpPr>
            <a:spLocks noGrp="1"/>
          </p:cNvSpPr>
          <p:nvPr>
            <p:ph type="body" idx="1"/>
          </p:nvPr>
        </p:nvSpPr>
        <p:spPr>
          <a:noFill/>
        </p:spPr>
        <p:txBody>
          <a:bodyPr/>
          <a:lstStyle/>
          <a:p>
            <a:r>
              <a:rPr lang="de-CH" altLang="de-DE"/>
              <a:t>Der Gesamtumweltbelastungs-Fussabdruck sank zwischen 1996 und 2015 um 19 % von 29.0 auf 23.4 Millionen UBP pro Person. </a:t>
            </a:r>
            <a:endParaRPr lang="de-CH" altLang="de-DE">
              <a:latin typeface="Arial" panose="020B0604020202020204" pitchFamily="34" charset="0"/>
              <a:cs typeface="Arial" panose="020B0604020202020204" pitchFamily="34" charset="0"/>
            </a:endParaRPr>
          </a:p>
          <a:p>
            <a:r>
              <a:rPr lang="de-CH" altLang="de-DE">
                <a:latin typeface="Arial" panose="020B0604020202020204" pitchFamily="34" charset="0"/>
                <a:cs typeface="Arial" panose="020B0604020202020204" pitchFamily="34" charset="0"/>
              </a:rPr>
              <a:t>Die Gesamtumweltbelastung erfasst den Einfluss des Konsums auf sämtliche Umweltbereiche. Gerechnet wird mit Umweltbelastungspunkten (UBP). Die einzelnen Belastungen werden danach gewichtet, wie weit sie von den Schweizer Umweltzielen entfernt sind (</a:t>
            </a:r>
            <a:r>
              <a:rPr lang="de-CH" altLang="de-DE" i="1">
                <a:latin typeface="Arial" panose="020B0604020202020204" pitchFamily="34" charset="0"/>
                <a:cs typeface="Arial" panose="020B0604020202020204" pitchFamily="34" charset="0"/>
              </a:rPr>
              <a:t>distance to target</a:t>
            </a:r>
            <a:r>
              <a:rPr lang="de-CH" altLang="de-DE">
                <a:latin typeface="Arial" panose="020B0604020202020204" pitchFamily="34" charset="0"/>
                <a:cs typeface="Arial" panose="020B0604020202020204" pitchFamily="34" charset="0"/>
              </a:rPr>
              <a:t>).</a:t>
            </a:r>
          </a:p>
          <a:p>
            <a:endParaRPr lang="de-CH" altLang="de-DE">
              <a:latin typeface="Arial" panose="020B0604020202020204" pitchFamily="34" charset="0"/>
              <a:cs typeface="Arial" panose="020B0604020202020204" pitchFamily="34" charset="0"/>
            </a:endParaRPr>
          </a:p>
          <a:p>
            <a:r>
              <a:rPr lang="de-CH" altLang="de-DE"/>
              <a:t>Der Schwellenwert liegt bei 6,8 Mio. UBP pro Person im Jahr 2030. Die Eckwerte der zu Grunde liegenden Berechnung orientieren sich an den Belastbarkeitsgrenzen des Planeten, den Zielen der Schweizer Umweltpolitik und einer Hochrechnung auf den globalen Konsum.</a:t>
            </a:r>
          </a:p>
          <a:p>
            <a:r>
              <a:rPr lang="de-CH" altLang="de-DE" b="1"/>
              <a:t>Die bisherige Abnahme der Gesamtumweltbelastung liegt immer noch deutlich über dem notwendigen Absenkpfad.</a:t>
            </a:r>
          </a:p>
          <a:p>
            <a:endParaRPr lang="de-CH" altLang="de-DE"/>
          </a:p>
          <a:p>
            <a:endParaRPr lang="en-US" altLang="en-US"/>
          </a:p>
        </p:txBody>
      </p:sp>
      <p:sp>
        <p:nvSpPr>
          <p:cNvPr id="25604" name="Espace réservé du numéro de diapositive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7BA89A7-C3E8-4484-9C1A-95CCF25A1BA5}" type="slidenum">
              <a:rPr lang="de-CH" altLang="de-DE" sz="1200" smtClean="0">
                <a:latin typeface="Times" panose="02020603050405020304" pitchFamily="18" charset="0"/>
              </a:rPr>
              <a:pPr/>
              <a:t>8</a:t>
            </a:fld>
            <a:endParaRPr lang="de-CH" altLang="de-DE" sz="1200">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notes 2"/>
          <p:cNvSpPr>
            <a:spLocks noGrp="1"/>
          </p:cNvSpPr>
          <p:nvPr>
            <p:ph type="body" idx="1"/>
          </p:nvPr>
        </p:nvSpPr>
        <p:spPr>
          <a:noFill/>
        </p:spPr>
        <p:txBody>
          <a:bodyPr/>
          <a:lstStyle/>
          <a:p>
            <a:r>
              <a:rPr lang="de-CH" altLang="en-US" smtClean="0">
                <a:latin typeface="Arial" panose="020B0604020202020204" pitchFamily="34" charset="0"/>
                <a:cs typeface="Arial" panose="020B0604020202020204" pitchFamily="34" charset="0"/>
              </a:rPr>
              <a:t>Von den neun planetaren Belastbarkeitsgrenzen sind vier bereits überschritten: bei der Biodiversität, beim Landnutzungswandel, bei den Stickstoff- und Phosphorüberschüssen, beim Klima. </a:t>
            </a:r>
          </a:p>
          <a:p>
            <a:endParaRPr lang="de-CH" altLang="en-US" smtClean="0">
              <a:latin typeface="Arial" panose="020B0604020202020204" pitchFamily="34" charset="0"/>
              <a:cs typeface="Arial" panose="020B0604020202020204" pitchFamily="34" charset="0"/>
            </a:endParaRPr>
          </a:p>
          <a:p>
            <a:r>
              <a:rPr lang="de-CH" altLang="en-US" smtClean="0">
                <a:latin typeface="Arial" panose="020B0604020202020204" pitchFamily="34" charset="0"/>
                <a:cs typeface="Arial" panose="020B0604020202020204" pitchFamily="34" charset="0"/>
              </a:rPr>
              <a:t>Globale Umweltressourcen werden übernutzt – auch die Schweiz trägt dazu bei </a:t>
            </a:r>
          </a:p>
          <a:p>
            <a:endParaRPr lang="en-US" altLang="en-US" smtClean="0">
              <a:latin typeface="Arial" panose="020B0604020202020204" pitchFamily="34" charset="0"/>
              <a:cs typeface="Arial" panose="020B0604020202020204" pitchFamily="34" charset="0"/>
            </a:endParaRPr>
          </a:p>
          <a:p>
            <a:r>
              <a:rPr lang="de-CH" altLang="de-DE" smtClean="0">
                <a:latin typeface="Arial" panose="020B0604020202020204" pitchFamily="34" charset="0"/>
                <a:cs typeface="Arial" panose="020B0604020202020204" pitchFamily="34" charset="0"/>
              </a:rPr>
              <a:t>[Um ein langfristig naturverträgliches Mass zu erreichen, muss gemäss der Fussabdruck Studie das heutige Konsum Niveau (Gesamtumweltbelastung) in absoluten Zahlen um mindestens zwei Drittel gesenkt werden.]</a:t>
            </a:r>
          </a:p>
          <a:p>
            <a:endParaRPr lang="fr-CH" altLang="en-US" smtClean="0"/>
          </a:p>
        </p:txBody>
      </p:sp>
      <p:sp>
        <p:nvSpPr>
          <p:cNvPr id="22532" name="Espace réservé du numéro de diapositive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C429F14-923F-4F56-B50C-56E4FA0F14B3}" type="slidenum">
              <a:rPr lang="de-CH" altLang="de-DE" sz="1200" smtClean="0">
                <a:latin typeface="Times" panose="02020603050405020304" pitchFamily="18" charset="0"/>
              </a:rPr>
              <a:pPr/>
              <a:t>9</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215007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p:spPr>
        <p:txBody>
          <a:bodyPr/>
          <a:lstStyle/>
          <a:p>
            <a:endParaRPr lang="en-US" altLang="en-US" smtClean="0"/>
          </a:p>
        </p:txBody>
      </p:sp>
      <p:sp>
        <p:nvSpPr>
          <p:cNvPr id="28676"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4588" indent="-228600">
              <a:defRPr sz="2400">
                <a:solidFill>
                  <a:schemeClr val="tx1"/>
                </a:solidFill>
                <a:latin typeface="Arial" panose="020B0604020202020204" pitchFamily="34" charset="0"/>
              </a:defRPr>
            </a:lvl3pPr>
            <a:lvl4pPr marL="1601788" indent="-228600">
              <a:defRPr sz="2400">
                <a:solidFill>
                  <a:schemeClr val="tx1"/>
                </a:solidFill>
                <a:latin typeface="Arial" panose="020B0604020202020204" pitchFamily="34" charset="0"/>
              </a:defRPr>
            </a:lvl4pPr>
            <a:lvl5pPr marL="2058988" indent="-228600">
              <a:defRPr sz="2400">
                <a:solidFill>
                  <a:schemeClr val="tx1"/>
                </a:solidFill>
                <a:latin typeface="Arial" panose="020B0604020202020204" pitchFamily="34" charset="0"/>
              </a:defRPr>
            </a:lvl5pPr>
            <a:lvl6pPr marL="2516188" indent="-228600" eaLnBrk="0" fontAlgn="base" hangingPunct="0">
              <a:spcBef>
                <a:spcPct val="0"/>
              </a:spcBef>
              <a:spcAft>
                <a:spcPct val="0"/>
              </a:spcAft>
              <a:defRPr sz="2400">
                <a:solidFill>
                  <a:schemeClr val="tx1"/>
                </a:solidFill>
                <a:latin typeface="Arial" panose="020B0604020202020204" pitchFamily="34" charset="0"/>
              </a:defRPr>
            </a:lvl6pPr>
            <a:lvl7pPr marL="2973388" indent="-228600" eaLnBrk="0" fontAlgn="base" hangingPunct="0">
              <a:spcBef>
                <a:spcPct val="0"/>
              </a:spcBef>
              <a:spcAft>
                <a:spcPct val="0"/>
              </a:spcAft>
              <a:defRPr sz="2400">
                <a:solidFill>
                  <a:schemeClr val="tx1"/>
                </a:solidFill>
                <a:latin typeface="Arial" panose="020B0604020202020204" pitchFamily="34" charset="0"/>
              </a:defRPr>
            </a:lvl7pPr>
            <a:lvl8pPr marL="3430588" indent="-228600" eaLnBrk="0" fontAlgn="base" hangingPunct="0">
              <a:spcBef>
                <a:spcPct val="0"/>
              </a:spcBef>
              <a:spcAft>
                <a:spcPct val="0"/>
              </a:spcAft>
              <a:defRPr sz="2400">
                <a:solidFill>
                  <a:schemeClr val="tx1"/>
                </a:solidFill>
                <a:latin typeface="Arial" panose="020B0604020202020204" pitchFamily="34" charset="0"/>
              </a:defRPr>
            </a:lvl8pPr>
            <a:lvl9pPr marL="3887788" indent="-228600" eaLnBrk="0" fontAlgn="base" hangingPunct="0">
              <a:spcBef>
                <a:spcPct val="0"/>
              </a:spcBef>
              <a:spcAft>
                <a:spcPct val="0"/>
              </a:spcAft>
              <a:defRPr sz="2400">
                <a:solidFill>
                  <a:schemeClr val="tx1"/>
                </a:solidFill>
                <a:latin typeface="Arial" panose="020B0604020202020204" pitchFamily="34" charset="0"/>
              </a:defRPr>
            </a:lvl9pPr>
          </a:lstStyle>
          <a:p>
            <a:fld id="{6D504122-EA25-4A7B-9E24-C397F80C7D27}" type="slidenum">
              <a:rPr lang="de-CH" altLang="de-DE" sz="1200" smtClean="0">
                <a:latin typeface="Times" panose="02020603050405020304" pitchFamily="18" charset="0"/>
              </a:rPr>
              <a:pPr/>
              <a:t>10</a:t>
            </a:fld>
            <a:endParaRPr lang="de-CH" altLang="de-DE" sz="1200" smtClean="0">
              <a:latin typeface="Times" panose="02020603050405020304" pitchFamily="18" charset="0"/>
            </a:endParaRPr>
          </a:p>
        </p:txBody>
      </p:sp>
    </p:spTree>
    <p:extLst>
      <p:ext uri="{BB962C8B-B14F-4D97-AF65-F5344CB8AC3E}">
        <p14:creationId xmlns:p14="http://schemas.microsoft.com/office/powerpoint/2010/main" val="3535489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4572000" y="387350"/>
            <a:ext cx="409575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CH" altLang="de-DE" sz="800" dirty="0"/>
              <a:t>Eidgenössisches Departement für </a:t>
            </a:r>
          </a:p>
          <a:p>
            <a:pPr>
              <a:defRPr/>
            </a:pPr>
            <a:r>
              <a:rPr lang="de-CH" altLang="de-DE" sz="800" dirty="0"/>
              <a:t>Umwelt, Verkehr, Energie und Kommunikation UVEK</a:t>
            </a:r>
          </a:p>
          <a:p>
            <a:pPr>
              <a:defRPr/>
            </a:pPr>
            <a:endParaRPr lang="de-CH" altLang="de-DE" sz="800" b="1" dirty="0"/>
          </a:p>
          <a:p>
            <a:pPr>
              <a:defRPr/>
            </a:pPr>
            <a:r>
              <a:rPr lang="de-CH" altLang="de-DE" sz="800" b="1" dirty="0"/>
              <a:t>Bundesamt für Umwelt BAFU</a:t>
            </a:r>
          </a:p>
          <a:p>
            <a:pPr>
              <a:defRPr/>
            </a:pPr>
            <a:endParaRPr lang="de-CH" altLang="de-DE" sz="800" dirty="0"/>
          </a:p>
        </p:txBody>
      </p:sp>
      <p:pic>
        <p:nvPicPr>
          <p:cNvPr id="5" name="Picture 37" descr="Logo_CMYK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1296988" y="2320925"/>
            <a:ext cx="7429500" cy="2773363"/>
          </a:xfrm>
        </p:spPr>
        <p:txBody>
          <a:bodyPr/>
          <a:lstStyle>
            <a:lvl1pPr>
              <a:defRPr sz="5200"/>
            </a:lvl1pPr>
          </a:lstStyle>
          <a:p>
            <a:pPr lvl="0"/>
            <a:r>
              <a:rPr lang="en-GB" altLang="de-DE" noProof="0"/>
              <a:t>Hier steht der Name der Präsentation geschrieben</a:t>
            </a:r>
          </a:p>
        </p:txBody>
      </p:sp>
      <p:sp>
        <p:nvSpPr>
          <p:cNvPr id="23555" name="Rectangle 3"/>
          <p:cNvSpPr>
            <a:spLocks noGrp="1" noChangeArrowheads="1"/>
          </p:cNvSpPr>
          <p:nvPr>
            <p:ph type="subTitle" idx="1"/>
          </p:nvPr>
        </p:nvSpPr>
        <p:spPr>
          <a:xfrm>
            <a:off x="1285875" y="5299075"/>
            <a:ext cx="7429500" cy="1055688"/>
          </a:xfrm>
        </p:spPr>
        <p:txBody>
          <a:bodyPr/>
          <a:lstStyle>
            <a:lvl1pPr marL="0" indent="0">
              <a:buFontTx/>
              <a:buNone/>
              <a:defRPr sz="3400"/>
            </a:lvl1pPr>
          </a:lstStyle>
          <a:p>
            <a:pPr lvl="0"/>
            <a:r>
              <a:rPr lang="en-GB" altLang="de-DE" noProof="0"/>
              <a:t>Datum der Präsentation</a:t>
            </a:r>
          </a:p>
        </p:txBody>
      </p:sp>
    </p:spTree>
    <p:extLst>
      <p:ext uri="{BB962C8B-B14F-4D97-AF65-F5344CB8AC3E}">
        <p14:creationId xmlns:p14="http://schemas.microsoft.com/office/powerpoint/2010/main" val="197486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81048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91338" y="323850"/>
            <a:ext cx="1866900" cy="589597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285875" y="323850"/>
            <a:ext cx="5453063" cy="5895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30859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23164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Tree>
    <p:extLst>
      <p:ext uri="{BB962C8B-B14F-4D97-AF65-F5344CB8AC3E}">
        <p14:creationId xmlns:p14="http://schemas.microsoft.com/office/powerpoint/2010/main" val="368025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285875" y="1449388"/>
            <a:ext cx="3659188" cy="47704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097463" y="1449388"/>
            <a:ext cx="3660775" cy="47704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4518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93585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194045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349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99120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300052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5"/>
          <p:cNvSpPr txBox="1">
            <a:spLocks noChangeArrowheads="1"/>
          </p:cNvSpPr>
          <p:nvPr/>
        </p:nvSpPr>
        <p:spPr bwMode="auto">
          <a:xfrm>
            <a:off x="533400" y="304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defRPr/>
            </a:pPr>
            <a:endParaRPr lang="en-CA" altLang="de-DE" dirty="0"/>
          </a:p>
        </p:txBody>
      </p:sp>
      <p:sp>
        <p:nvSpPr>
          <p:cNvPr id="1027" name="Rectangle 27"/>
          <p:cNvSpPr>
            <a:spLocks noGrp="1" noChangeArrowheads="1"/>
          </p:cNvSpPr>
          <p:nvPr>
            <p:ph type="title"/>
          </p:nvPr>
        </p:nvSpPr>
        <p:spPr bwMode="auto">
          <a:xfrm>
            <a:off x="1296988" y="323850"/>
            <a:ext cx="7461250"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Der Titel kann einzeilig sein</a:t>
            </a:r>
          </a:p>
        </p:txBody>
      </p:sp>
      <p:sp>
        <p:nvSpPr>
          <p:cNvPr id="1028" name="Rectangle 28"/>
          <p:cNvSpPr>
            <a:spLocks noGrp="1" noChangeArrowheads="1"/>
          </p:cNvSpPr>
          <p:nvPr>
            <p:ph type="body" idx="1"/>
          </p:nvPr>
        </p:nvSpPr>
        <p:spPr bwMode="auto">
          <a:xfrm>
            <a:off x="1285875" y="1449388"/>
            <a:ext cx="7472363" cy="477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Um den Fliesstext übersichtlich zu halten, sollten Abschnitte</a:t>
            </a:r>
          </a:p>
          <a:p>
            <a:pPr lvl="0"/>
            <a:r>
              <a:rPr lang="en-GB" altLang="de-DE"/>
              <a:t>gemacht werden. Diese werden zur besseren Lesbarkeit</a:t>
            </a:r>
          </a:p>
          <a:p>
            <a:pPr lvl="0"/>
            <a:r>
              <a:rPr lang="en-GB" altLang="de-DE"/>
              <a:t>jeweils mit eine Blindzeile getrennt.</a:t>
            </a:r>
            <a:br>
              <a:rPr lang="en-GB" altLang="de-DE"/>
            </a:br>
            <a:endParaRPr lang="en-GB" altLang="de-DE"/>
          </a:p>
          <a:p>
            <a:pPr lvl="0"/>
            <a:r>
              <a:rPr lang="en-GB" altLang="de-DE"/>
              <a:t>Klicken Sie, um die Formate des Vorlagentextes zu bearbeiten</a:t>
            </a:r>
          </a:p>
          <a:p>
            <a:pPr lvl="1"/>
            <a:r>
              <a:rPr lang="en-GB" altLang="de-DE"/>
              <a:t>Zweite Ebene</a:t>
            </a:r>
          </a:p>
          <a:p>
            <a:pPr lvl="2"/>
            <a:r>
              <a:rPr lang="en-GB" altLang="de-DE"/>
              <a:t>Dritte Ebene</a:t>
            </a:r>
          </a:p>
          <a:p>
            <a:pPr lvl="3"/>
            <a:r>
              <a:rPr lang="en-GB" altLang="de-DE"/>
              <a:t>Vierte Ebene</a:t>
            </a:r>
          </a:p>
          <a:p>
            <a:pPr lvl="4"/>
            <a:r>
              <a:rPr lang="en-GB" altLang="de-DE"/>
              <a:t>Fünfte Ebene</a:t>
            </a:r>
          </a:p>
        </p:txBody>
      </p:sp>
      <p:sp>
        <p:nvSpPr>
          <p:cNvPr id="1029" name="Text Box 33"/>
          <p:cNvSpPr txBox="1">
            <a:spLocks noChangeArrowheads="1"/>
          </p:cNvSpPr>
          <p:nvPr/>
        </p:nvSpPr>
        <p:spPr bwMode="auto">
          <a:xfrm>
            <a:off x="6448425" y="6397625"/>
            <a:ext cx="22669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lnSpc>
                <a:spcPct val="105000"/>
              </a:lnSpc>
              <a:spcBef>
                <a:spcPct val="50000"/>
              </a:spcBef>
              <a:defRPr/>
            </a:pPr>
            <a:fld id="{085F15DC-22CD-48FF-97E3-D5DE84E674DF}" type="slidenum">
              <a:rPr lang="de-CH" altLang="de-DE" sz="900" smtClean="0"/>
              <a:pPr algn="r">
                <a:lnSpc>
                  <a:spcPct val="105000"/>
                </a:lnSpc>
                <a:spcBef>
                  <a:spcPct val="50000"/>
                </a:spcBef>
                <a:defRPr/>
              </a:pPr>
              <a:t>‹Nr.›</a:t>
            </a:fld>
            <a:r>
              <a:rPr lang="de-CH" altLang="de-DE" sz="900" dirty="0"/>
              <a:t> </a:t>
            </a:r>
          </a:p>
        </p:txBody>
      </p:sp>
      <p:pic>
        <p:nvPicPr>
          <p:cNvPr id="1030" name="Picture 39" descr="Logo_col_wappe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0363" y="390525"/>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AutoShape 41"/>
          <p:cNvSpPr>
            <a:spLocks noChangeArrowheads="1"/>
          </p:cNvSpPr>
          <p:nvPr/>
        </p:nvSpPr>
        <p:spPr bwMode="auto">
          <a:xfrm>
            <a:off x="1225550" y="6335713"/>
            <a:ext cx="3557588" cy="409575"/>
          </a:xfrm>
          <a:prstGeom prst="octagon">
            <a:avLst>
              <a:gd name="adj" fmla="val 2928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105000"/>
              </a:lnSpc>
              <a:spcBef>
                <a:spcPct val="50000"/>
              </a:spcBef>
              <a:defRPr/>
            </a:pPr>
            <a:r>
              <a:rPr lang="de-CH" altLang="de-DE" sz="900" dirty="0"/>
              <a:t/>
            </a:r>
            <a:br>
              <a:rPr lang="de-CH" altLang="de-DE" sz="900" dirty="0"/>
            </a:br>
            <a:endParaRPr lang="de-CH" altLang="de-DE" sz="900" b="1" dirty="0"/>
          </a:p>
        </p:txBody>
      </p:sp>
    </p:spTree>
  </p:cSld>
  <p:clrMap bg1="lt1" tx1="dk1" bg2="lt2" tx2="dk2" accent1="accent1" accent2="accent2" accent3="accent3" accent4="accent4" accent5="accent5" accent6="accent6" hlink="hlink" folHlink="folHlink"/>
  <p:sldLayoutIdLst>
    <p:sldLayoutId id="2147486455" r:id="rId1"/>
    <p:sldLayoutId id="2147486445" r:id="rId2"/>
    <p:sldLayoutId id="2147486446" r:id="rId3"/>
    <p:sldLayoutId id="2147486447" r:id="rId4"/>
    <p:sldLayoutId id="2147486448" r:id="rId5"/>
    <p:sldLayoutId id="2147486449" r:id="rId6"/>
    <p:sldLayoutId id="2147486450" r:id="rId7"/>
    <p:sldLayoutId id="2147486451" r:id="rId8"/>
    <p:sldLayoutId id="2147486452" r:id="rId9"/>
    <p:sldLayoutId id="2147486453" r:id="rId10"/>
    <p:sldLayoutId id="2147486454" r:id="rId11"/>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anose="020B0604020202020204" pitchFamily="34" charset="0"/>
        </a:defRPr>
      </a:lvl2pPr>
      <a:lvl3pPr algn="l" rtl="0" eaLnBrk="0" fontAlgn="base" hangingPunct="0">
        <a:spcBef>
          <a:spcPct val="0"/>
        </a:spcBef>
        <a:spcAft>
          <a:spcPct val="0"/>
        </a:spcAft>
        <a:defRPr sz="3200" b="1">
          <a:solidFill>
            <a:schemeClr val="tx1"/>
          </a:solidFill>
          <a:latin typeface="Arial" panose="020B0604020202020204" pitchFamily="34" charset="0"/>
        </a:defRPr>
      </a:lvl3pPr>
      <a:lvl4pPr algn="l" rtl="0" eaLnBrk="0" fontAlgn="base" hangingPunct="0">
        <a:spcBef>
          <a:spcPct val="0"/>
        </a:spcBef>
        <a:spcAft>
          <a:spcPct val="0"/>
        </a:spcAft>
        <a:defRPr sz="3200" b="1">
          <a:solidFill>
            <a:schemeClr val="tx1"/>
          </a:solidFill>
          <a:latin typeface="Arial" panose="020B0604020202020204" pitchFamily="34" charset="0"/>
        </a:defRPr>
      </a:lvl4pPr>
      <a:lvl5pPr algn="l" rtl="0" eaLnBrk="0" fontAlgn="base" hangingPunct="0">
        <a:spcBef>
          <a:spcPct val="0"/>
        </a:spcBef>
        <a:spcAft>
          <a:spcPct val="0"/>
        </a:spcAft>
        <a:defRPr sz="3200" b="1">
          <a:solidFill>
            <a:schemeClr val="tx1"/>
          </a:solidFill>
          <a:latin typeface="Arial" panose="020B0604020202020204" pitchFamily="34" charset="0"/>
        </a:defRPr>
      </a:lvl5pPr>
      <a:lvl6pPr marL="457200" algn="l" rtl="0" fontAlgn="base">
        <a:spcBef>
          <a:spcPct val="0"/>
        </a:spcBef>
        <a:spcAft>
          <a:spcPct val="0"/>
        </a:spcAft>
        <a:defRPr sz="3200" b="1">
          <a:solidFill>
            <a:schemeClr val="tx1"/>
          </a:solidFill>
          <a:latin typeface="Arial" panose="020B0604020202020204" pitchFamily="34" charset="0"/>
        </a:defRPr>
      </a:lvl6pPr>
      <a:lvl7pPr marL="914400" algn="l" rtl="0" fontAlgn="base">
        <a:spcBef>
          <a:spcPct val="0"/>
        </a:spcBef>
        <a:spcAft>
          <a:spcPct val="0"/>
        </a:spcAft>
        <a:defRPr sz="3200" b="1">
          <a:solidFill>
            <a:schemeClr val="tx1"/>
          </a:solidFill>
          <a:latin typeface="Arial" panose="020B0604020202020204" pitchFamily="34" charset="0"/>
        </a:defRPr>
      </a:lvl7pPr>
      <a:lvl8pPr marL="1371600" algn="l" rtl="0" fontAlgn="base">
        <a:spcBef>
          <a:spcPct val="0"/>
        </a:spcBef>
        <a:spcAft>
          <a:spcPct val="0"/>
        </a:spcAft>
        <a:defRPr sz="3200" b="1">
          <a:solidFill>
            <a:schemeClr val="tx1"/>
          </a:solidFill>
          <a:latin typeface="Arial" panose="020B0604020202020204" pitchFamily="34" charset="0"/>
        </a:defRPr>
      </a:lvl8pPr>
      <a:lvl9pPr marL="1828800" algn="l" rtl="0" fontAlgn="base">
        <a:spcBef>
          <a:spcPct val="0"/>
        </a:spcBef>
        <a:spcAft>
          <a:spcPct val="0"/>
        </a:spcAft>
        <a:defRPr sz="32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2B2B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C0C0"/>
        </a:buClr>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DDDDDD"/>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emf"/><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63F7D-6825-4B1E-A947-B46A480BBF3A}"/>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95BB07B7-0258-4498-B64B-D204AD70CBF0}"/>
              </a:ext>
            </a:extLst>
          </p:cNvPr>
          <p:cNvSpPr>
            <a:spLocks noGrp="1"/>
          </p:cNvSpPr>
          <p:nvPr>
            <p:ph idx="1"/>
          </p:nvPr>
        </p:nvSpPr>
        <p:spPr/>
        <p:txBody>
          <a:bodyPr/>
          <a:lstStyle/>
          <a:p>
            <a:endParaRPr lang="de-CH"/>
          </a:p>
        </p:txBody>
      </p:sp>
      <p:pic>
        <p:nvPicPr>
          <p:cNvPr id="4" name="Grafik 3">
            <a:extLst>
              <a:ext uri="{FF2B5EF4-FFF2-40B4-BE49-F238E27FC236}">
                <a16:creationId xmlns:a16="http://schemas.microsoft.com/office/drawing/2014/main" id="{9FD266A6-CFEF-4B6D-B8DC-7EAB898B122C}"/>
              </a:ext>
            </a:extLst>
          </p:cNvPr>
          <p:cNvPicPr>
            <a:picLocks noChangeAspect="1"/>
          </p:cNvPicPr>
          <p:nvPr/>
        </p:nvPicPr>
        <p:blipFill>
          <a:blip r:embed="rId3"/>
          <a:stretch>
            <a:fillRect/>
          </a:stretch>
        </p:blipFill>
        <p:spPr>
          <a:xfrm>
            <a:off x="0" y="0"/>
            <a:ext cx="14065206" cy="6858000"/>
          </a:xfrm>
          <a:prstGeom prst="rect">
            <a:avLst/>
          </a:prstGeom>
        </p:spPr>
      </p:pic>
      <p:sp>
        <p:nvSpPr>
          <p:cNvPr id="7" name="Rechteck 6">
            <a:extLst>
              <a:ext uri="{FF2B5EF4-FFF2-40B4-BE49-F238E27FC236}">
                <a16:creationId xmlns:a16="http://schemas.microsoft.com/office/drawing/2014/main" id="{517E3100-CDB0-4C1C-8AEF-07A1977FB806}"/>
              </a:ext>
            </a:extLst>
          </p:cNvPr>
          <p:cNvSpPr/>
          <p:nvPr/>
        </p:nvSpPr>
        <p:spPr>
          <a:xfrm>
            <a:off x="6012160" y="47577"/>
            <a:ext cx="2274982" cy="307777"/>
          </a:xfrm>
          <a:prstGeom prst="rect">
            <a:avLst/>
          </a:prstGeom>
        </p:spPr>
        <p:txBody>
          <a:bodyPr wrap="none">
            <a:spAutoFit/>
          </a:bodyPr>
          <a:lstStyle/>
          <a:p>
            <a:r>
              <a:rPr lang="de-CH" sz="1400" dirty="0"/>
              <a:t>https://umwelt-schweiz.ch/</a:t>
            </a:r>
          </a:p>
        </p:txBody>
      </p:sp>
      <p:pic>
        <p:nvPicPr>
          <p:cNvPr id="9" name="Grafik 8">
            <a:extLst>
              <a:ext uri="{FF2B5EF4-FFF2-40B4-BE49-F238E27FC236}">
                <a16:creationId xmlns:a16="http://schemas.microsoft.com/office/drawing/2014/main" id="{B5819435-6353-404E-AC87-F48C4FD8C5D2}"/>
              </a:ext>
            </a:extLst>
          </p:cNvPr>
          <p:cNvPicPr>
            <a:picLocks noChangeAspect="1"/>
          </p:cNvPicPr>
          <p:nvPr/>
        </p:nvPicPr>
        <p:blipFill>
          <a:blip r:embed="rId4"/>
          <a:stretch>
            <a:fillRect/>
          </a:stretch>
        </p:blipFill>
        <p:spPr>
          <a:xfrm>
            <a:off x="3059832" y="5030523"/>
            <a:ext cx="7950595" cy="1895740"/>
          </a:xfrm>
          <a:prstGeom prst="rect">
            <a:avLst/>
          </a:prstGeom>
        </p:spPr>
      </p:pic>
      <p:pic>
        <p:nvPicPr>
          <p:cNvPr id="6" name="Grafik 5">
            <a:extLst>
              <a:ext uri="{FF2B5EF4-FFF2-40B4-BE49-F238E27FC236}">
                <a16:creationId xmlns:a16="http://schemas.microsoft.com/office/drawing/2014/main" id="{7840CADA-5364-45E4-BA4B-BACF54E84149}"/>
              </a:ext>
            </a:extLst>
          </p:cNvPr>
          <p:cNvPicPr>
            <a:picLocks noChangeAspect="1"/>
          </p:cNvPicPr>
          <p:nvPr/>
        </p:nvPicPr>
        <p:blipFill>
          <a:blip r:embed="rId5"/>
          <a:stretch>
            <a:fillRect/>
          </a:stretch>
        </p:blipFill>
        <p:spPr>
          <a:xfrm rot="21038404">
            <a:off x="982465" y="2232910"/>
            <a:ext cx="3397576" cy="4839293"/>
          </a:xfrm>
          <a:prstGeom prst="rect">
            <a:avLst/>
          </a:prstGeom>
        </p:spPr>
      </p:pic>
      <p:sp>
        <p:nvSpPr>
          <p:cNvPr id="5" name="Textfeld 4">
            <a:extLst>
              <a:ext uri="{FF2B5EF4-FFF2-40B4-BE49-F238E27FC236}">
                <a16:creationId xmlns:a16="http://schemas.microsoft.com/office/drawing/2014/main" id="{BBFD20A1-BDA1-4D12-965E-A7B7D95BE21B}"/>
              </a:ext>
            </a:extLst>
          </p:cNvPr>
          <p:cNvSpPr txBox="1"/>
          <p:nvPr/>
        </p:nvSpPr>
        <p:spPr>
          <a:xfrm>
            <a:off x="4860032" y="4797152"/>
            <a:ext cx="4231158" cy="1938992"/>
          </a:xfrm>
          <a:prstGeom prst="rect">
            <a:avLst/>
          </a:prstGeom>
          <a:noFill/>
        </p:spPr>
        <p:txBody>
          <a:bodyPr wrap="none" rtlCol="0">
            <a:spAutoFit/>
          </a:bodyPr>
          <a:lstStyle/>
          <a:p>
            <a:r>
              <a:rPr lang="de-CH" b="1" dirty="0" smtClean="0"/>
              <a:t>Wie sich Natur und Umwelt </a:t>
            </a:r>
            <a:br>
              <a:rPr lang="de-CH" b="1" dirty="0" smtClean="0"/>
            </a:br>
            <a:r>
              <a:rPr lang="de-CH" b="1" dirty="0" smtClean="0"/>
              <a:t>verändern – «natürlich»?</a:t>
            </a:r>
            <a:endParaRPr lang="de-CH" b="1" dirty="0"/>
          </a:p>
          <a:p>
            <a:endParaRPr lang="de-CH" dirty="0"/>
          </a:p>
          <a:p>
            <a:r>
              <a:rPr lang="de-CH" dirty="0"/>
              <a:t>Markus </a:t>
            </a:r>
            <a:r>
              <a:rPr lang="de-CH" dirty="0" smtClean="0"/>
              <a:t>Wüest, BAFU</a:t>
            </a:r>
            <a:endParaRPr lang="de-CH" dirty="0"/>
          </a:p>
          <a:p>
            <a:r>
              <a:rPr lang="de-CH" dirty="0" smtClean="0"/>
              <a:t>Bern, 19. </a:t>
            </a:r>
            <a:r>
              <a:rPr lang="de-CH" dirty="0"/>
              <a:t>November 2019</a:t>
            </a:r>
          </a:p>
        </p:txBody>
      </p:sp>
    </p:spTree>
    <p:extLst>
      <p:ext uri="{BB962C8B-B14F-4D97-AF65-F5344CB8AC3E}">
        <p14:creationId xmlns:p14="http://schemas.microsoft.com/office/powerpoint/2010/main" val="1955725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rafik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175" y="-819150"/>
            <a:ext cx="9248775" cy="85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Inhaltsplatzhalter 2"/>
          <p:cNvSpPr txBox="1">
            <a:spLocks/>
          </p:cNvSpPr>
          <p:nvPr/>
        </p:nvSpPr>
        <p:spPr bwMode="auto">
          <a:xfrm>
            <a:off x="3175" y="2640013"/>
            <a:ext cx="8024813" cy="16097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2400">
                <a:solidFill>
                  <a:schemeClr val="tx1"/>
                </a:solidFill>
                <a:latin typeface="Arial" panose="020B0604020202020204" pitchFamily="34" charset="0"/>
              </a:defRPr>
            </a:lvl1pPr>
            <a:lvl2pPr marL="4000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lvl="1">
              <a:buFontTx/>
              <a:buNone/>
            </a:pPr>
            <a:endParaRPr lang="de-CH" altLang="de-DE" sz="3600">
              <a:solidFill>
                <a:schemeClr val="bg1"/>
              </a:solidFill>
            </a:endParaRPr>
          </a:p>
          <a:p>
            <a:pPr lvl="1">
              <a:buFontTx/>
              <a:buNone/>
            </a:pPr>
            <a:r>
              <a:rPr lang="de-CH" altLang="de-DE" b="1"/>
              <a:t>Umsetzung der Umweltpolitik</a:t>
            </a:r>
          </a:p>
        </p:txBody>
      </p:sp>
    </p:spTree>
    <p:extLst>
      <p:ext uri="{BB962C8B-B14F-4D97-AF65-F5344CB8AC3E}">
        <p14:creationId xmlns:p14="http://schemas.microsoft.com/office/powerpoint/2010/main" val="1921879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5938" y="0"/>
            <a:ext cx="48180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hteck 1"/>
          <p:cNvSpPr>
            <a:spLocks noChangeArrowheads="1"/>
          </p:cNvSpPr>
          <p:nvPr/>
        </p:nvSpPr>
        <p:spPr bwMode="auto">
          <a:xfrm>
            <a:off x="0" y="3644900"/>
            <a:ext cx="7451725" cy="1570038"/>
          </a:xfrm>
          <a:prstGeom prst="rect">
            <a:avLst/>
          </a:prstGeom>
          <a:solidFill>
            <a:srgbClr val="B1B62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171450">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spcBef>
                <a:spcPct val="0"/>
              </a:spcBef>
            </a:pPr>
            <a:r>
              <a:rPr lang="de-CH" altLang="de-DE">
                <a:solidFill>
                  <a:schemeClr val="bg1"/>
                </a:solidFill>
              </a:rPr>
              <a:t>Technische und regulatorische Massnahmen </a:t>
            </a:r>
          </a:p>
          <a:p>
            <a:pPr>
              <a:spcBef>
                <a:spcPct val="0"/>
              </a:spcBef>
            </a:pPr>
            <a:r>
              <a:rPr lang="de-CH" altLang="de-DE">
                <a:solidFill>
                  <a:schemeClr val="bg1"/>
                </a:solidFill>
              </a:rPr>
              <a:t>Mitwirken der Menschen </a:t>
            </a:r>
          </a:p>
          <a:p>
            <a:pPr>
              <a:spcBef>
                <a:spcPct val="0"/>
              </a:spcBef>
            </a:pPr>
            <a:r>
              <a:rPr lang="de-CH" altLang="de-DE">
                <a:solidFill>
                  <a:schemeClr val="bg1"/>
                </a:solidFill>
              </a:rPr>
              <a:t>Zusammenwirken: Politik, Wirtschaft, Wissenschaft</a:t>
            </a:r>
          </a:p>
        </p:txBody>
      </p:sp>
      <p:sp>
        <p:nvSpPr>
          <p:cNvPr id="11268" name="Inhaltsplatzhalter 2"/>
          <p:cNvSpPr>
            <a:spLocks noGrp="1"/>
          </p:cNvSpPr>
          <p:nvPr>
            <p:ph idx="1"/>
          </p:nvPr>
        </p:nvSpPr>
        <p:spPr>
          <a:xfrm>
            <a:off x="0" y="1125538"/>
            <a:ext cx="7451725" cy="2414587"/>
          </a:xfrm>
          <a:solidFill>
            <a:srgbClr val="E6E9A1"/>
          </a:solidFill>
        </p:spPr>
        <p:txBody>
          <a:bodyPr/>
          <a:lstStyle/>
          <a:p>
            <a:pPr marL="400050" lvl="1" indent="0">
              <a:buFontTx/>
              <a:buNone/>
              <a:defRPr/>
            </a:pPr>
            <a:endParaRPr lang="de-CH" altLang="de-DE" sz="1000" dirty="0" smtClean="0">
              <a:solidFill>
                <a:srgbClr val="663300"/>
              </a:solidFill>
            </a:endParaRPr>
          </a:p>
          <a:p>
            <a:pPr marL="400050" lvl="1" indent="0">
              <a:buFontTx/>
              <a:buNone/>
              <a:defRPr/>
            </a:pPr>
            <a:r>
              <a:rPr lang="de-CH" altLang="de-DE" i="1" dirty="0" smtClean="0">
                <a:solidFill>
                  <a:srgbClr val="663300"/>
                </a:solidFill>
                <a:latin typeface="+mj-lt"/>
              </a:rPr>
              <a:t>«Sauberes Wasser, gute Luft, gesunde Wälder: </a:t>
            </a:r>
            <a:br>
              <a:rPr lang="de-CH" altLang="de-DE" i="1" dirty="0" smtClean="0">
                <a:solidFill>
                  <a:srgbClr val="663300"/>
                </a:solidFill>
                <a:latin typeface="+mj-lt"/>
              </a:rPr>
            </a:br>
            <a:r>
              <a:rPr lang="de-CH" altLang="de-DE" i="1" dirty="0" smtClean="0">
                <a:solidFill>
                  <a:srgbClr val="663300"/>
                </a:solidFill>
                <a:latin typeface="+mj-lt"/>
              </a:rPr>
              <a:t>Die Schweizer Umweltpolitik hat in den letzten Jahrzehnten viel erreicht.»</a:t>
            </a:r>
          </a:p>
          <a:p>
            <a:pPr marL="400050" lvl="1" indent="0">
              <a:buFontTx/>
              <a:buNone/>
              <a:defRPr/>
            </a:pPr>
            <a:endParaRPr lang="de-CH" altLang="de-DE" sz="400" dirty="0" smtClean="0">
              <a:solidFill>
                <a:srgbClr val="663300"/>
              </a:solidFill>
            </a:endParaRPr>
          </a:p>
          <a:p>
            <a:pPr marL="400050" lvl="1" indent="0">
              <a:buFontTx/>
              <a:buNone/>
              <a:defRPr/>
            </a:pPr>
            <a:r>
              <a:rPr lang="de-CH" altLang="de-DE" sz="1800" dirty="0" smtClean="0">
                <a:solidFill>
                  <a:srgbClr val="663300"/>
                </a:solidFill>
              </a:rPr>
              <a:t>Alt-Bundesrätin Doris </a:t>
            </a:r>
            <a:r>
              <a:rPr lang="de-CH" altLang="de-DE" sz="1800" dirty="0" err="1" smtClean="0">
                <a:solidFill>
                  <a:srgbClr val="663300"/>
                </a:solidFill>
              </a:rPr>
              <a:t>Leuthard</a:t>
            </a:r>
            <a:r>
              <a:rPr lang="de-CH" altLang="de-DE" sz="1800" dirty="0" smtClean="0">
                <a:solidFill>
                  <a:srgbClr val="663300"/>
                </a:solidFill>
              </a:rPr>
              <a:t>,</a:t>
            </a:r>
          </a:p>
          <a:p>
            <a:pPr marL="400050" lvl="1" indent="0">
              <a:buFontTx/>
              <a:buNone/>
              <a:defRPr/>
            </a:pPr>
            <a:r>
              <a:rPr lang="de-CH" altLang="de-DE" sz="1800" dirty="0" smtClean="0">
                <a:solidFill>
                  <a:srgbClr val="663300"/>
                </a:solidFill>
              </a:rPr>
              <a:t>Vorwort Umweltbericht</a:t>
            </a:r>
          </a:p>
        </p:txBody>
      </p:sp>
    </p:spTree>
    <p:extLst>
      <p:ext uri="{BB962C8B-B14F-4D97-AF65-F5344CB8AC3E}">
        <p14:creationId xmlns:p14="http://schemas.microsoft.com/office/powerpoint/2010/main" val="1278360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4763"/>
            <a:ext cx="4773613" cy="688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hteck 1"/>
          <p:cNvSpPr>
            <a:spLocks noChangeArrowheads="1"/>
          </p:cNvSpPr>
          <p:nvPr/>
        </p:nvSpPr>
        <p:spPr bwMode="auto">
          <a:xfrm>
            <a:off x="-3175" y="2636838"/>
            <a:ext cx="7451725" cy="2308225"/>
          </a:xfrm>
          <a:prstGeom prst="rect">
            <a:avLst/>
          </a:prstGeom>
          <a:solidFill>
            <a:srgbClr val="9BA16E"/>
          </a:solidFill>
          <a:ln>
            <a:noFill/>
          </a:ln>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marL="800100" indent="-34290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marL="265113" indent="0">
              <a:spcBef>
                <a:spcPct val="0"/>
              </a:spcBef>
              <a:buFontTx/>
              <a:buNone/>
              <a:defRPr/>
            </a:pPr>
            <a:r>
              <a:rPr lang="de-CH" altLang="de-DE" b="1" dirty="0" smtClean="0">
                <a:solidFill>
                  <a:schemeClr val="bg1"/>
                </a:solidFill>
                <a:cs typeface="Arial" panose="020B0604020202020204" pitchFamily="34" charset="0"/>
              </a:rPr>
              <a:t>Herausforderungen:</a:t>
            </a:r>
            <a:endParaRPr lang="de-CH" altLang="de-DE" b="1" dirty="0" smtClean="0">
              <a:solidFill>
                <a:schemeClr val="bg1"/>
              </a:solidFill>
            </a:endParaRPr>
          </a:p>
          <a:p>
            <a:pPr marL="542925" indent="-277813">
              <a:spcBef>
                <a:spcPct val="0"/>
              </a:spcBef>
              <a:defRPr/>
            </a:pPr>
            <a:r>
              <a:rPr lang="de-CH" altLang="de-DE" dirty="0" smtClean="0">
                <a:solidFill>
                  <a:schemeClr val="bg1"/>
                </a:solidFill>
              </a:rPr>
              <a:t>Klimawandel</a:t>
            </a:r>
          </a:p>
          <a:p>
            <a:pPr marL="542925" indent="-277813">
              <a:spcBef>
                <a:spcPct val="0"/>
              </a:spcBef>
              <a:defRPr/>
            </a:pPr>
            <a:r>
              <a:rPr lang="de-CH" altLang="de-DE" dirty="0" smtClean="0">
                <a:solidFill>
                  <a:schemeClr val="bg1"/>
                </a:solidFill>
              </a:rPr>
              <a:t>Bodenschutz</a:t>
            </a:r>
          </a:p>
          <a:p>
            <a:pPr marL="542925" indent="-277813">
              <a:spcBef>
                <a:spcPct val="0"/>
              </a:spcBef>
              <a:defRPr/>
            </a:pPr>
            <a:r>
              <a:rPr lang="de-CH" altLang="de-DE" dirty="0" smtClean="0">
                <a:solidFill>
                  <a:schemeClr val="bg1"/>
                </a:solidFill>
              </a:rPr>
              <a:t>Stickstoffeinträge und Pflanzenschutzmittel </a:t>
            </a:r>
            <a:r>
              <a:rPr lang="de-CH" dirty="0">
                <a:solidFill>
                  <a:schemeClr val="bg1"/>
                </a:solidFill>
              </a:rPr>
              <a:t>und der damit verbundene Verlust an Biodiversität</a:t>
            </a:r>
            <a:endParaRPr lang="de-CH" altLang="de-DE" dirty="0" smtClean="0">
              <a:solidFill>
                <a:schemeClr val="bg1"/>
              </a:solidFill>
            </a:endParaRPr>
          </a:p>
          <a:p>
            <a:pPr marL="542925" indent="-277813">
              <a:spcBef>
                <a:spcPct val="0"/>
              </a:spcBef>
              <a:defRPr/>
            </a:pPr>
            <a:r>
              <a:rPr lang="de-CH" altLang="de-DE" dirty="0" smtClean="0">
                <a:solidFill>
                  <a:schemeClr val="bg1"/>
                </a:solidFill>
              </a:rPr>
              <a:t>Abfall und Ressourcenverluste</a:t>
            </a:r>
          </a:p>
        </p:txBody>
      </p:sp>
      <p:sp>
        <p:nvSpPr>
          <p:cNvPr id="31748" name="Inhaltsplatzhalter 2"/>
          <p:cNvSpPr>
            <a:spLocks noGrp="1"/>
          </p:cNvSpPr>
          <p:nvPr>
            <p:ph idx="1"/>
          </p:nvPr>
        </p:nvSpPr>
        <p:spPr>
          <a:xfrm>
            <a:off x="-3175" y="892175"/>
            <a:ext cx="7451725" cy="1673225"/>
          </a:xfrm>
          <a:solidFill>
            <a:srgbClr val="E7E8DC"/>
          </a:solidFill>
        </p:spPr>
        <p:txBody>
          <a:bodyPr/>
          <a:lstStyle/>
          <a:p>
            <a:pPr marL="400050" lvl="1" indent="0">
              <a:buFontTx/>
              <a:buNone/>
            </a:pPr>
            <a:endParaRPr lang="de-CH" altLang="de-DE" sz="1000" smtClean="0">
              <a:solidFill>
                <a:srgbClr val="44423E"/>
              </a:solidFill>
            </a:endParaRPr>
          </a:p>
          <a:p>
            <a:pPr marL="400050" lvl="1" indent="0">
              <a:buFontTx/>
              <a:buNone/>
            </a:pPr>
            <a:r>
              <a:rPr lang="de-CH" altLang="de-DE" i="1" smtClean="0">
                <a:solidFill>
                  <a:srgbClr val="44423E"/>
                </a:solidFill>
              </a:rPr>
              <a:t>«Wir dürfen in unseren Anstrengungen nicht nachlassen. Die Umwelt bleibt unter Druck.»</a:t>
            </a:r>
          </a:p>
          <a:p>
            <a:pPr marL="400050" lvl="1" indent="0">
              <a:buFontTx/>
              <a:buNone/>
            </a:pPr>
            <a:endParaRPr lang="de-CH" altLang="de-DE" sz="400" smtClean="0">
              <a:solidFill>
                <a:srgbClr val="44423E"/>
              </a:solidFill>
            </a:endParaRPr>
          </a:p>
          <a:p>
            <a:pPr marL="400050" lvl="1" indent="0">
              <a:buFontTx/>
              <a:buNone/>
            </a:pPr>
            <a:r>
              <a:rPr lang="de-CH" altLang="de-DE" sz="1800" smtClean="0">
                <a:solidFill>
                  <a:srgbClr val="44423E"/>
                </a:solidFill>
              </a:rPr>
              <a:t>Alt-Bundesrätin Doris Leuthard, </a:t>
            </a:r>
            <a:br>
              <a:rPr lang="de-CH" altLang="de-DE" sz="1800" smtClean="0">
                <a:solidFill>
                  <a:srgbClr val="44423E"/>
                </a:solidFill>
              </a:rPr>
            </a:br>
            <a:r>
              <a:rPr lang="de-CH" altLang="de-DE" sz="1800" smtClean="0">
                <a:solidFill>
                  <a:srgbClr val="44423E"/>
                </a:solidFill>
              </a:rPr>
              <a:t>Vorwort Umweltbericht</a:t>
            </a:r>
          </a:p>
        </p:txBody>
      </p:sp>
    </p:spTree>
    <p:extLst>
      <p:ext uri="{BB962C8B-B14F-4D97-AF65-F5344CB8AC3E}">
        <p14:creationId xmlns:p14="http://schemas.microsoft.com/office/powerpoint/2010/main" val="2179887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2778125"/>
            <a:ext cx="74517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2"/>
          <p:cNvSpPr txBox="1">
            <a:spLocks/>
          </p:cNvSpPr>
          <p:nvPr/>
        </p:nvSpPr>
        <p:spPr bwMode="auto">
          <a:xfrm>
            <a:off x="1008063" y="260350"/>
            <a:ext cx="7451725" cy="2160588"/>
          </a:xfrm>
          <a:prstGeom prst="rect">
            <a:avLst/>
          </a:prstGeom>
          <a:solidFill>
            <a:srgbClr val="67615B"/>
          </a:solidFill>
          <a:ln>
            <a:noFill/>
          </a:ln>
          <a:effectLst/>
        </p:spPr>
        <p:txBody>
          <a:bodyPr lIns="0" tIns="0" rIns="0" bIns="0"/>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2B2B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C0C0"/>
              </a:buClr>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DDDDDD"/>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buFontTx/>
              <a:buNone/>
              <a:defRPr/>
            </a:pPr>
            <a:endParaRPr lang="de-CH" altLang="de-DE" sz="400" dirty="0" smtClean="0">
              <a:solidFill>
                <a:schemeClr val="bg1"/>
              </a:solidFill>
            </a:endParaRPr>
          </a:p>
          <a:p>
            <a:pPr marL="400050" lvl="1" indent="0">
              <a:buFontTx/>
              <a:buNone/>
              <a:defRPr/>
            </a:pPr>
            <a:r>
              <a:rPr lang="de-CH" altLang="de-DE" b="1" dirty="0" smtClean="0">
                <a:solidFill>
                  <a:schemeClr val="bg1"/>
                </a:solidFill>
              </a:rPr>
              <a:t>Klima</a:t>
            </a:r>
          </a:p>
          <a:p>
            <a:pPr marL="715963" lvl="1" indent="-315913">
              <a:spcBef>
                <a:spcPts val="0"/>
              </a:spcBef>
              <a:buClr>
                <a:schemeClr val="bg1"/>
              </a:buClr>
              <a:tabLst>
                <a:tab pos="715963" algn="l"/>
              </a:tabLst>
              <a:defRPr/>
            </a:pPr>
            <a:r>
              <a:rPr lang="de-CH" altLang="de-DE" dirty="0" smtClean="0">
                <a:solidFill>
                  <a:schemeClr val="bg1"/>
                </a:solidFill>
              </a:rPr>
              <a:t>Treibhausgas-Ausstoss Schweiz: </a:t>
            </a:r>
          </a:p>
          <a:p>
            <a:pPr marL="400050" lvl="1" indent="0">
              <a:buClr>
                <a:schemeClr val="bg1"/>
              </a:buClr>
              <a:buFontTx/>
              <a:buNone/>
              <a:tabLst>
                <a:tab pos="715963" algn="l"/>
              </a:tabLst>
              <a:defRPr/>
            </a:pPr>
            <a:r>
              <a:rPr lang="de-CH" altLang="de-DE" b="1" dirty="0" smtClean="0">
                <a:solidFill>
                  <a:schemeClr val="bg1"/>
                </a:solidFill>
              </a:rPr>
              <a:t>&gt;</a:t>
            </a:r>
            <a:r>
              <a:rPr lang="de-CH" altLang="de-DE" dirty="0" smtClean="0">
                <a:solidFill>
                  <a:schemeClr val="bg1"/>
                </a:solidFill>
              </a:rPr>
              <a:t>	Schweiz: Abnahme -10</a:t>
            </a:r>
            <a:r>
              <a:rPr lang="de-CH" altLang="de-DE" dirty="0">
                <a:solidFill>
                  <a:schemeClr val="bg1"/>
                </a:solidFill>
              </a:rPr>
              <a:t>% (</a:t>
            </a:r>
            <a:r>
              <a:rPr lang="de-CH" altLang="de-DE" dirty="0" smtClean="0">
                <a:solidFill>
                  <a:schemeClr val="bg1"/>
                </a:solidFill>
              </a:rPr>
              <a:t>1990-2016) </a:t>
            </a:r>
            <a:br>
              <a:rPr lang="de-CH" altLang="de-DE" dirty="0" smtClean="0">
                <a:solidFill>
                  <a:schemeClr val="bg1"/>
                </a:solidFill>
              </a:rPr>
            </a:br>
            <a:r>
              <a:rPr lang="de-CH" altLang="de-DE" b="1" dirty="0" smtClean="0">
                <a:solidFill>
                  <a:schemeClr val="bg1"/>
                </a:solidFill>
              </a:rPr>
              <a:t>&gt;</a:t>
            </a:r>
            <a:r>
              <a:rPr lang="de-CH" altLang="de-DE" dirty="0" smtClean="0">
                <a:solidFill>
                  <a:schemeClr val="bg1"/>
                </a:solidFill>
              </a:rPr>
              <a:t>	Ausland: Zunahme</a:t>
            </a:r>
            <a:endParaRPr lang="de-CH" altLang="de-DE" dirty="0" smtClean="0">
              <a:solidFill>
                <a:srgbClr val="FF0000"/>
              </a:solidFill>
            </a:endParaRPr>
          </a:p>
          <a:p>
            <a:pPr lvl="1" indent="-342900">
              <a:buClr>
                <a:schemeClr val="bg1"/>
              </a:buClr>
              <a:defRPr/>
            </a:pPr>
            <a:r>
              <a:rPr lang="de-CH" altLang="de-DE" dirty="0" smtClean="0">
                <a:solidFill>
                  <a:schemeClr val="bg1"/>
                </a:solidFill>
              </a:rPr>
              <a:t>Jahresmitteltemperatur Schweiz: </a:t>
            </a:r>
            <a:r>
              <a:rPr lang="de-CH" altLang="de-DE" b="1" dirty="0" smtClean="0">
                <a:solidFill>
                  <a:schemeClr val="bg1"/>
                </a:solidFill>
              </a:rPr>
              <a:t>+</a:t>
            </a:r>
            <a:r>
              <a:rPr lang="de-CH" altLang="de-DE" b="1" dirty="0">
                <a:solidFill>
                  <a:schemeClr val="bg1"/>
                </a:solidFill>
              </a:rPr>
              <a:t>2 °</a:t>
            </a:r>
            <a:r>
              <a:rPr lang="de-CH" altLang="de-DE" b="1" dirty="0" smtClean="0">
                <a:solidFill>
                  <a:schemeClr val="bg1"/>
                </a:solidFill>
              </a:rPr>
              <a:t>C</a:t>
            </a:r>
            <a:endParaRPr lang="de-CH" altLang="de-DE" dirty="0">
              <a:solidFill>
                <a:schemeClr val="bg1"/>
              </a:solidFill>
            </a:endParaRPr>
          </a:p>
        </p:txBody>
      </p:sp>
      <p:sp>
        <p:nvSpPr>
          <p:cNvPr id="33796" name="ZoneTexte 2"/>
          <p:cNvSpPr txBox="1">
            <a:spLocks noChangeArrowheads="1"/>
          </p:cNvSpPr>
          <p:nvPr/>
        </p:nvSpPr>
        <p:spPr bwMode="auto">
          <a:xfrm>
            <a:off x="1008063" y="2470150"/>
            <a:ext cx="7451725" cy="307975"/>
          </a:xfrm>
          <a:prstGeom prst="rect">
            <a:avLst/>
          </a:prstGeom>
          <a:solidFill>
            <a:srgbClr val="6761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spcBef>
                <a:spcPct val="0"/>
              </a:spcBef>
              <a:buFontTx/>
              <a:buNone/>
            </a:pPr>
            <a:r>
              <a:rPr lang="en-US" altLang="en-US" sz="1400">
                <a:solidFill>
                  <a:schemeClr val="bg1"/>
                </a:solidFill>
              </a:rPr>
              <a:t>Aus dem Umweltbericht 2018, Abbildung 23: </a:t>
            </a:r>
            <a:r>
              <a:rPr lang="en-US" altLang="en-US" sz="1400" b="1">
                <a:solidFill>
                  <a:schemeClr val="bg1"/>
                </a:solidFill>
              </a:rPr>
              <a:t>Treibhausgas-Ausstoss</a:t>
            </a:r>
          </a:p>
        </p:txBody>
      </p:sp>
    </p:spTree>
    <p:extLst>
      <p:ext uri="{BB962C8B-B14F-4D97-AF65-F5344CB8AC3E}">
        <p14:creationId xmlns:p14="http://schemas.microsoft.com/office/powerpoint/2010/main" val="1208407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Grafik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175" y="-819150"/>
            <a:ext cx="9248775" cy="85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2714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2"/>
          <p:cNvSpPr txBox="1">
            <a:spLocks/>
          </p:cNvSpPr>
          <p:nvPr/>
        </p:nvSpPr>
        <p:spPr bwMode="auto">
          <a:xfrm>
            <a:off x="1692275" y="981075"/>
            <a:ext cx="7451725" cy="3384550"/>
          </a:xfrm>
          <a:prstGeom prst="rect">
            <a:avLst/>
          </a:prstGeom>
          <a:solidFill>
            <a:srgbClr val="67615B"/>
          </a:solidFill>
          <a:ln>
            <a:noFill/>
          </a:ln>
          <a:effectLst/>
        </p:spPr>
        <p:txBody>
          <a:bodyPr lIns="0" tIns="0" rIns="0" bIns="0"/>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2B2B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C0C0"/>
              </a:buClr>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DDDDDD"/>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buFontTx/>
              <a:buNone/>
              <a:defRPr/>
            </a:pPr>
            <a:endParaRPr lang="de-CH" altLang="de-DE" sz="400" dirty="0" smtClean="0">
              <a:solidFill>
                <a:schemeClr val="bg1"/>
              </a:solidFill>
            </a:endParaRPr>
          </a:p>
          <a:p>
            <a:pPr marL="400050" lvl="1" indent="0">
              <a:spcBef>
                <a:spcPts val="1200"/>
              </a:spcBef>
              <a:buFontTx/>
              <a:buNone/>
              <a:defRPr/>
            </a:pPr>
            <a:r>
              <a:rPr lang="de-CH" altLang="de-DE" b="1" dirty="0" smtClean="0">
                <a:solidFill>
                  <a:schemeClr val="bg1"/>
                </a:solidFill>
              </a:rPr>
              <a:t>Handlungsbedarf:</a:t>
            </a:r>
          </a:p>
          <a:p>
            <a:pPr lvl="1" indent="-342900">
              <a:buClr>
                <a:schemeClr val="bg1"/>
              </a:buClr>
              <a:defRPr/>
            </a:pPr>
            <a:r>
              <a:rPr lang="de-CH" altLang="de-DE" dirty="0">
                <a:solidFill>
                  <a:schemeClr val="bg1"/>
                </a:solidFill>
              </a:rPr>
              <a:t>B</a:t>
            </a:r>
            <a:r>
              <a:rPr lang="de-CH" altLang="de-DE" dirty="0" smtClean="0">
                <a:solidFill>
                  <a:schemeClr val="bg1"/>
                </a:solidFill>
              </a:rPr>
              <a:t>is 2030</a:t>
            </a:r>
            <a:r>
              <a:rPr lang="de-CH" altLang="de-DE" dirty="0">
                <a:solidFill>
                  <a:schemeClr val="bg1"/>
                </a:solidFill>
              </a:rPr>
              <a:t>: </a:t>
            </a:r>
            <a:r>
              <a:rPr lang="de-CH" altLang="de-DE" dirty="0" smtClean="0">
                <a:solidFill>
                  <a:schemeClr val="bg1"/>
                </a:solidFill>
              </a:rPr>
              <a:t>-50% Treibhausgasemissionen </a:t>
            </a:r>
          </a:p>
          <a:p>
            <a:pPr lvl="1" indent="-342900">
              <a:buClr>
                <a:schemeClr val="bg1"/>
              </a:buClr>
              <a:defRPr/>
            </a:pPr>
            <a:r>
              <a:rPr lang="de-CH" altLang="de-DE" dirty="0" smtClean="0">
                <a:solidFill>
                  <a:schemeClr val="bg1"/>
                </a:solidFill>
              </a:rPr>
              <a:t>Anpassungsstrategie weiterentwickeln </a:t>
            </a:r>
            <a:r>
              <a:rPr lang="de-CH" altLang="de-DE" dirty="0">
                <a:solidFill>
                  <a:schemeClr val="bg1"/>
                </a:solidFill>
              </a:rPr>
              <a:t>und </a:t>
            </a:r>
            <a:r>
              <a:rPr lang="de-CH" altLang="de-DE" dirty="0" smtClean="0">
                <a:solidFill>
                  <a:schemeClr val="bg1"/>
                </a:solidFill>
              </a:rPr>
              <a:t>umsetzen</a:t>
            </a:r>
          </a:p>
          <a:p>
            <a:pPr marL="400050" lvl="1" indent="0">
              <a:buClr>
                <a:schemeClr val="bg1"/>
              </a:buClr>
              <a:buFontTx/>
              <a:buNone/>
              <a:defRPr/>
            </a:pPr>
            <a:r>
              <a:rPr lang="de-CH" altLang="de-DE" dirty="0" smtClean="0">
                <a:solidFill>
                  <a:schemeClr val="bg1"/>
                </a:solidFill>
              </a:rPr>
              <a:t>Neu:</a:t>
            </a:r>
          </a:p>
          <a:p>
            <a:pPr lvl="1" indent="-342900">
              <a:buClr>
                <a:schemeClr val="bg1"/>
              </a:buClr>
              <a:defRPr/>
            </a:pPr>
            <a:r>
              <a:rPr lang="de-CH" altLang="de-DE" dirty="0" smtClean="0">
                <a:solidFill>
                  <a:schemeClr val="bg1"/>
                </a:solidFill>
              </a:rPr>
              <a:t>Bis 2050: netto 0</a:t>
            </a:r>
            <a:endParaRPr lang="de-CH" altLang="de-DE" dirty="0">
              <a:solidFill>
                <a:schemeClr val="bg1"/>
              </a:solidFill>
            </a:endParaRPr>
          </a:p>
        </p:txBody>
      </p:sp>
    </p:spTree>
    <p:extLst>
      <p:ext uri="{BB962C8B-B14F-4D97-AF65-F5344CB8AC3E}">
        <p14:creationId xmlns:p14="http://schemas.microsoft.com/office/powerpoint/2010/main" val="3234282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Grafik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175" y="-819150"/>
            <a:ext cx="9248775" cy="85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2714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nhaltsplatzhalter 2"/>
          <p:cNvSpPr txBox="1">
            <a:spLocks/>
          </p:cNvSpPr>
          <p:nvPr/>
        </p:nvSpPr>
        <p:spPr bwMode="auto">
          <a:xfrm>
            <a:off x="1692275" y="908050"/>
            <a:ext cx="7559675" cy="2808288"/>
          </a:xfrm>
          <a:prstGeom prst="rect">
            <a:avLst/>
          </a:prstGeom>
          <a:solidFill>
            <a:srgbClr val="7B97B7"/>
          </a:solidFill>
          <a:ln>
            <a:noFill/>
          </a:ln>
          <a:effectLst/>
        </p:spPr>
        <p:txBody>
          <a:bodyPr lIns="0" tIns="0" rIns="0" bIns="0"/>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2B2B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C0C0"/>
              </a:buClr>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DDDDDD"/>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buFontTx/>
              <a:buNone/>
              <a:defRPr/>
            </a:pPr>
            <a:endParaRPr lang="de-CH" altLang="de-DE" sz="400" dirty="0" smtClean="0">
              <a:solidFill>
                <a:schemeClr val="bg1"/>
              </a:solidFill>
            </a:endParaRPr>
          </a:p>
          <a:p>
            <a:pPr marL="400050" lvl="1" indent="0">
              <a:buFontTx/>
              <a:buNone/>
              <a:defRPr/>
            </a:pPr>
            <a:r>
              <a:rPr lang="de-CH" altLang="de-DE" b="1" dirty="0" smtClean="0">
                <a:solidFill>
                  <a:schemeClr val="bg1"/>
                </a:solidFill>
              </a:rPr>
              <a:t>Notwendiger Systemwandel</a:t>
            </a:r>
          </a:p>
          <a:p>
            <a:pPr lvl="1" indent="-342900">
              <a:buClr>
                <a:schemeClr val="bg1"/>
              </a:buClr>
              <a:defRPr/>
            </a:pPr>
            <a:r>
              <a:rPr lang="de-CH" dirty="0" smtClean="0">
                <a:solidFill>
                  <a:schemeClr val="bg1"/>
                </a:solidFill>
              </a:rPr>
              <a:t>«Einfache» Umweltprobleme mit klaren </a:t>
            </a:r>
            <a:br>
              <a:rPr lang="de-CH" dirty="0" smtClean="0">
                <a:solidFill>
                  <a:schemeClr val="bg1"/>
                </a:solidFill>
              </a:rPr>
            </a:br>
            <a:r>
              <a:rPr lang="de-CH" dirty="0" smtClean="0">
                <a:solidFill>
                  <a:schemeClr val="bg1"/>
                </a:solidFill>
              </a:rPr>
              <a:t>Ursache- Wirkungsbeziehungen: im Griff</a:t>
            </a:r>
          </a:p>
          <a:p>
            <a:pPr lvl="1" indent="-342900">
              <a:buClr>
                <a:schemeClr val="bg1"/>
              </a:buClr>
              <a:defRPr/>
            </a:pPr>
            <a:r>
              <a:rPr lang="de-CH" altLang="de-DE" dirty="0" smtClean="0">
                <a:solidFill>
                  <a:schemeClr val="bg1"/>
                </a:solidFill>
              </a:rPr>
              <a:t>Komplexe Umweltprobleme, vernetzt, global, systemisch: heutige Massnahmen unzureichend</a:t>
            </a:r>
          </a:p>
          <a:p>
            <a:pPr lvl="1" indent="-342900">
              <a:buClr>
                <a:schemeClr val="bg1"/>
              </a:buClr>
              <a:defRPr/>
            </a:pPr>
            <a:r>
              <a:rPr lang="de-CH" altLang="de-DE" dirty="0" smtClean="0">
                <a:solidFill>
                  <a:schemeClr val="bg1"/>
                </a:solidFill>
              </a:rPr>
              <a:t>Ernährung, Wohnen, Mobilität angehen</a:t>
            </a:r>
          </a:p>
        </p:txBody>
      </p:sp>
    </p:spTree>
    <p:extLst>
      <p:ext uri="{BB962C8B-B14F-4D97-AF65-F5344CB8AC3E}">
        <p14:creationId xmlns:p14="http://schemas.microsoft.com/office/powerpoint/2010/main" val="1817612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rafik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175" y="-819150"/>
            <a:ext cx="9248775" cy="85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Inhaltsplatzhalter 2"/>
          <p:cNvSpPr txBox="1">
            <a:spLocks/>
          </p:cNvSpPr>
          <p:nvPr/>
        </p:nvSpPr>
        <p:spPr bwMode="auto">
          <a:xfrm>
            <a:off x="3175" y="2640013"/>
            <a:ext cx="8024813" cy="16097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2400">
                <a:solidFill>
                  <a:schemeClr val="tx1"/>
                </a:solidFill>
                <a:latin typeface="Arial" panose="020B0604020202020204" pitchFamily="34" charset="0"/>
              </a:defRPr>
            </a:lvl1pPr>
            <a:lvl2pPr marL="4000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lvl="1">
              <a:buFontTx/>
              <a:buNone/>
            </a:pPr>
            <a:endParaRPr lang="de-CH" altLang="de-DE" sz="3600" dirty="0">
              <a:solidFill>
                <a:schemeClr val="bg1"/>
              </a:solidFill>
            </a:endParaRPr>
          </a:p>
          <a:p>
            <a:pPr lvl="1">
              <a:buFontTx/>
              <a:buNone/>
            </a:pPr>
            <a:r>
              <a:rPr lang="de-CH" altLang="de-DE" b="1" dirty="0" smtClean="0"/>
              <a:t>Wie anpacken?</a:t>
            </a:r>
            <a:endParaRPr lang="de-CH" altLang="de-DE" b="1" dirty="0"/>
          </a:p>
        </p:txBody>
      </p:sp>
    </p:spTree>
    <p:extLst>
      <p:ext uri="{BB962C8B-B14F-4D97-AF65-F5344CB8AC3E}">
        <p14:creationId xmlns:p14="http://schemas.microsoft.com/office/powerpoint/2010/main" val="3812619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slideplayer.de/3/889107/slides/slide_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9632" y="1052736"/>
            <a:ext cx="6418486" cy="5321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2"/>
          <p:cNvSpPr txBox="1">
            <a:spLocks/>
          </p:cNvSpPr>
          <p:nvPr/>
        </p:nvSpPr>
        <p:spPr bwMode="auto">
          <a:xfrm>
            <a:off x="-1182" y="-206374"/>
            <a:ext cx="9144000" cy="1655762"/>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2400">
                <a:solidFill>
                  <a:schemeClr val="tx1"/>
                </a:solidFill>
                <a:latin typeface="Arial" panose="020B0604020202020204" pitchFamily="34" charset="0"/>
              </a:defRPr>
            </a:lvl1pPr>
            <a:lvl2pPr marL="4000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lvl="1">
              <a:buFontTx/>
              <a:buNone/>
            </a:pPr>
            <a:endParaRPr lang="de-CH" altLang="de-DE" sz="3600" dirty="0">
              <a:solidFill>
                <a:schemeClr val="bg1"/>
              </a:solidFill>
            </a:endParaRPr>
          </a:p>
          <a:p>
            <a:pPr lvl="1">
              <a:buFontTx/>
              <a:buNone/>
            </a:pPr>
            <a:endParaRPr lang="de-CH" altLang="de-DE" b="1" dirty="0"/>
          </a:p>
        </p:txBody>
      </p:sp>
      <p:pic>
        <p:nvPicPr>
          <p:cNvPr id="18" name="Grafik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036935" y="3867832"/>
            <a:ext cx="3123662" cy="288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el 1"/>
          <p:cNvSpPr>
            <a:spLocks noGrp="1"/>
          </p:cNvSpPr>
          <p:nvPr>
            <p:ph type="title"/>
          </p:nvPr>
        </p:nvSpPr>
        <p:spPr>
          <a:noFill/>
        </p:spPr>
        <p:txBody>
          <a:bodyPr/>
          <a:lstStyle/>
          <a:p>
            <a:r>
              <a:rPr lang="de-CH" altLang="de-DE" dirty="0" smtClean="0"/>
              <a:t>Wissen führt nicht 1:1 zu Verhalten…</a:t>
            </a:r>
          </a:p>
        </p:txBody>
      </p:sp>
      <p:sp>
        <p:nvSpPr>
          <p:cNvPr id="15364" name="Textfeld 6"/>
          <p:cNvSpPr txBox="1">
            <a:spLocks noChangeArrowheads="1"/>
          </p:cNvSpPr>
          <p:nvPr/>
        </p:nvSpPr>
        <p:spPr bwMode="auto">
          <a:xfrm>
            <a:off x="6593085" y="3904811"/>
            <a:ext cx="2011363" cy="369332"/>
          </a:xfrm>
          <a:prstGeom prst="rect">
            <a:avLst/>
          </a:prstGeom>
          <a:noFill/>
          <a:ln w="57150">
            <a:solidFill>
              <a:srgbClr val="ED181E"/>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CH" altLang="de-DE" sz="1800" b="1" dirty="0" smtClean="0">
                <a:solidFill>
                  <a:srgbClr val="FF0000"/>
                </a:solidFill>
              </a:rPr>
              <a:t>Umweltbericht</a:t>
            </a:r>
            <a:endParaRPr lang="de-CH" altLang="de-DE" sz="1800" b="1" dirty="0">
              <a:solidFill>
                <a:srgbClr val="FF0000"/>
              </a:solidFill>
            </a:endParaRPr>
          </a:p>
        </p:txBody>
      </p:sp>
      <p:cxnSp>
        <p:nvCxnSpPr>
          <p:cNvPr id="15365" name="Gerade Verbindung mit Pfeil 8"/>
          <p:cNvCxnSpPr>
            <a:cxnSpLocks noChangeShapeType="1"/>
          </p:cNvCxnSpPr>
          <p:nvPr/>
        </p:nvCxnSpPr>
        <p:spPr bwMode="auto">
          <a:xfrm flipV="1">
            <a:off x="6593085" y="3458952"/>
            <a:ext cx="0" cy="431800"/>
          </a:xfrm>
          <a:prstGeom prst="straightConnector1">
            <a:avLst/>
          </a:prstGeom>
          <a:noFill/>
          <a:ln w="57150" algn="ctr">
            <a:solidFill>
              <a:srgbClr val="ED181E"/>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itel 1"/>
          <p:cNvSpPr txBox="1">
            <a:spLocks/>
          </p:cNvSpPr>
          <p:nvPr/>
        </p:nvSpPr>
        <p:spPr bwMode="auto">
          <a:xfrm>
            <a:off x="1619672" y="1471269"/>
            <a:ext cx="6480720" cy="70700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anose="020B0604020202020204" pitchFamily="34" charset="0"/>
              </a:defRPr>
            </a:lvl2pPr>
            <a:lvl3pPr algn="l" rtl="0" eaLnBrk="0" fontAlgn="base" hangingPunct="0">
              <a:spcBef>
                <a:spcPct val="0"/>
              </a:spcBef>
              <a:spcAft>
                <a:spcPct val="0"/>
              </a:spcAft>
              <a:defRPr sz="3200" b="1">
                <a:solidFill>
                  <a:schemeClr val="tx1"/>
                </a:solidFill>
                <a:latin typeface="Arial" panose="020B0604020202020204" pitchFamily="34" charset="0"/>
              </a:defRPr>
            </a:lvl3pPr>
            <a:lvl4pPr algn="l" rtl="0" eaLnBrk="0" fontAlgn="base" hangingPunct="0">
              <a:spcBef>
                <a:spcPct val="0"/>
              </a:spcBef>
              <a:spcAft>
                <a:spcPct val="0"/>
              </a:spcAft>
              <a:defRPr sz="3200" b="1">
                <a:solidFill>
                  <a:schemeClr val="tx1"/>
                </a:solidFill>
                <a:latin typeface="Arial" panose="020B0604020202020204" pitchFamily="34" charset="0"/>
              </a:defRPr>
            </a:lvl4pPr>
            <a:lvl5pPr algn="l" rtl="0" eaLnBrk="0" fontAlgn="base" hangingPunct="0">
              <a:spcBef>
                <a:spcPct val="0"/>
              </a:spcBef>
              <a:spcAft>
                <a:spcPct val="0"/>
              </a:spcAft>
              <a:defRPr sz="3200" b="1">
                <a:solidFill>
                  <a:schemeClr val="tx1"/>
                </a:solidFill>
                <a:latin typeface="Arial" panose="020B0604020202020204" pitchFamily="34" charset="0"/>
              </a:defRPr>
            </a:lvl5pPr>
            <a:lvl6pPr marL="457200" algn="l" rtl="0" fontAlgn="base">
              <a:spcBef>
                <a:spcPct val="0"/>
              </a:spcBef>
              <a:spcAft>
                <a:spcPct val="0"/>
              </a:spcAft>
              <a:defRPr sz="3200" b="1">
                <a:solidFill>
                  <a:schemeClr val="tx1"/>
                </a:solidFill>
                <a:latin typeface="Arial" panose="020B0604020202020204" pitchFamily="34" charset="0"/>
              </a:defRPr>
            </a:lvl6pPr>
            <a:lvl7pPr marL="914400" algn="l" rtl="0" fontAlgn="base">
              <a:spcBef>
                <a:spcPct val="0"/>
              </a:spcBef>
              <a:spcAft>
                <a:spcPct val="0"/>
              </a:spcAft>
              <a:defRPr sz="3200" b="1">
                <a:solidFill>
                  <a:schemeClr val="tx1"/>
                </a:solidFill>
                <a:latin typeface="Arial" panose="020B0604020202020204" pitchFamily="34" charset="0"/>
              </a:defRPr>
            </a:lvl7pPr>
            <a:lvl8pPr marL="1371600" algn="l" rtl="0" fontAlgn="base">
              <a:spcBef>
                <a:spcPct val="0"/>
              </a:spcBef>
              <a:spcAft>
                <a:spcPct val="0"/>
              </a:spcAft>
              <a:defRPr sz="3200" b="1">
                <a:solidFill>
                  <a:schemeClr val="tx1"/>
                </a:solidFill>
                <a:latin typeface="Arial" panose="020B0604020202020204" pitchFamily="34" charset="0"/>
              </a:defRPr>
            </a:lvl8pPr>
            <a:lvl9pPr marL="1828800" algn="l" rtl="0" fontAlgn="base">
              <a:spcBef>
                <a:spcPct val="0"/>
              </a:spcBef>
              <a:spcAft>
                <a:spcPct val="0"/>
              </a:spcAft>
              <a:defRPr sz="3200" b="1">
                <a:solidFill>
                  <a:schemeClr val="tx1"/>
                </a:solidFill>
                <a:latin typeface="Arial" panose="020B0604020202020204" pitchFamily="34" charset="0"/>
              </a:defRPr>
            </a:lvl9pPr>
          </a:lstStyle>
          <a:p>
            <a:r>
              <a:rPr lang="de-CH" altLang="de-DE" sz="2400" dirty="0" smtClean="0"/>
              <a:t>Rahmenmodell Umweltpsychologie</a:t>
            </a:r>
          </a:p>
        </p:txBody>
      </p:sp>
      <p:cxnSp>
        <p:nvCxnSpPr>
          <p:cNvPr id="7" name="Gerade Verbindung mit Pfeil 8"/>
          <p:cNvCxnSpPr>
            <a:cxnSpLocks noChangeShapeType="1"/>
            <a:stCxn id="15364" idx="1"/>
          </p:cNvCxnSpPr>
          <p:nvPr/>
        </p:nvCxnSpPr>
        <p:spPr bwMode="auto">
          <a:xfrm flipH="1">
            <a:off x="6012160" y="4089477"/>
            <a:ext cx="580925" cy="0"/>
          </a:xfrm>
          <a:prstGeom prst="straightConnector1">
            <a:avLst/>
          </a:prstGeom>
          <a:noFill/>
          <a:ln w="19050" algn="ctr">
            <a:solidFill>
              <a:srgbClr val="ED181E"/>
            </a:solidFill>
            <a:prstDash val="sysDot"/>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45799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bwMode="auto">
          <a:xfrm>
            <a:off x="0" y="-274636"/>
            <a:ext cx="9144000" cy="1655762"/>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2400">
                <a:solidFill>
                  <a:schemeClr val="tx1"/>
                </a:solidFill>
                <a:latin typeface="Arial" panose="020B0604020202020204" pitchFamily="34" charset="0"/>
              </a:defRPr>
            </a:lvl1pPr>
            <a:lvl2pPr marL="4000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lvl="1">
              <a:buFontTx/>
              <a:buNone/>
            </a:pPr>
            <a:endParaRPr lang="de-CH" altLang="de-DE" sz="3600" dirty="0">
              <a:solidFill>
                <a:schemeClr val="bg1"/>
              </a:solidFill>
            </a:endParaRPr>
          </a:p>
          <a:p>
            <a:pPr lvl="1">
              <a:buFontTx/>
              <a:buNone/>
            </a:pPr>
            <a:endParaRPr lang="de-CH" altLang="de-DE" b="1" dirty="0"/>
          </a:p>
        </p:txBody>
      </p:sp>
      <p:pic>
        <p:nvPicPr>
          <p:cNvPr id="5" name="Grafik 1"/>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28600" y="4286404"/>
            <a:ext cx="3123662" cy="288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CH" dirty="0" smtClean="0"/>
              <a:t>… auch nicht in der Politik!</a:t>
            </a:r>
            <a:endParaRPr lang="de-CH" dirty="0"/>
          </a:p>
        </p:txBody>
      </p:sp>
      <p:sp>
        <p:nvSpPr>
          <p:cNvPr id="3" name="Inhaltsplatzhalter 2"/>
          <p:cNvSpPr>
            <a:spLocks noGrp="1"/>
          </p:cNvSpPr>
          <p:nvPr>
            <p:ph idx="1"/>
          </p:nvPr>
        </p:nvSpPr>
        <p:spPr/>
        <p:txBody>
          <a:bodyPr/>
          <a:lstStyle/>
          <a:p>
            <a:r>
              <a:rPr lang="de-CH" dirty="0" smtClean="0"/>
              <a:t>Idealvorstellung: «</a:t>
            </a:r>
            <a:r>
              <a:rPr lang="de-CH" dirty="0" err="1" smtClean="0"/>
              <a:t>evidence</a:t>
            </a:r>
            <a:r>
              <a:rPr lang="de-CH" dirty="0" smtClean="0"/>
              <a:t> </a:t>
            </a:r>
            <a:r>
              <a:rPr lang="de-CH" dirty="0" err="1" smtClean="0"/>
              <a:t>based</a:t>
            </a:r>
            <a:r>
              <a:rPr lang="de-CH" dirty="0" smtClean="0"/>
              <a:t> </a:t>
            </a:r>
            <a:r>
              <a:rPr lang="de-CH" dirty="0" err="1" smtClean="0"/>
              <a:t>policy</a:t>
            </a:r>
            <a:r>
              <a:rPr lang="de-CH" dirty="0" smtClean="0"/>
              <a:t>»</a:t>
            </a:r>
            <a:endParaRPr lang="de-CH" dirty="0"/>
          </a:p>
        </p:txBody>
      </p:sp>
      <p:pic>
        <p:nvPicPr>
          <p:cNvPr id="4" name="Grafik 3"/>
          <p:cNvPicPr>
            <a:picLocks noChangeAspect="1"/>
          </p:cNvPicPr>
          <p:nvPr/>
        </p:nvPicPr>
        <p:blipFill>
          <a:blip r:embed="rId3"/>
          <a:stretch>
            <a:fillRect/>
          </a:stretch>
        </p:blipFill>
        <p:spPr>
          <a:xfrm>
            <a:off x="2123728" y="2432120"/>
            <a:ext cx="5435556" cy="3572041"/>
          </a:xfrm>
          <a:prstGeom prst="rect">
            <a:avLst/>
          </a:prstGeom>
        </p:spPr>
      </p:pic>
    </p:spTree>
    <p:extLst>
      <p:ext uri="{BB962C8B-B14F-4D97-AF65-F5344CB8AC3E}">
        <p14:creationId xmlns:p14="http://schemas.microsoft.com/office/powerpoint/2010/main" val="3811168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433" y="1319623"/>
            <a:ext cx="7464665" cy="4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egende mit Linie 1 13"/>
          <p:cNvSpPr/>
          <p:nvPr/>
        </p:nvSpPr>
        <p:spPr>
          <a:xfrm>
            <a:off x="4139952" y="2514133"/>
            <a:ext cx="1440160" cy="914868"/>
          </a:xfrm>
          <a:prstGeom prst="borderCallout1">
            <a:avLst>
              <a:gd name="adj1" fmla="val 99624"/>
              <a:gd name="adj2" fmla="val 31500"/>
              <a:gd name="adj3" fmla="val 138490"/>
              <a:gd name="adj4" fmla="val -16334"/>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de-CH" sz="1400" dirty="0" smtClean="0">
                <a:solidFill>
                  <a:schemeClr val="tx1"/>
                </a:solidFill>
                <a:latin typeface="Arial Narrow" panose="020B0606020202030204" pitchFamily="34" charset="0"/>
              </a:rPr>
              <a:t>Hohe Eigenverantwortung durch </a:t>
            </a:r>
            <a:r>
              <a:rPr lang="de-CH" sz="1400" dirty="0">
                <a:solidFill>
                  <a:schemeClr val="tx1"/>
                </a:solidFill>
                <a:latin typeface="Arial Narrow" panose="020B0606020202030204" pitchFamily="34" charset="0"/>
              </a:rPr>
              <a:t>Wahl des Transportmittels</a:t>
            </a:r>
          </a:p>
        </p:txBody>
      </p:sp>
      <p:sp>
        <p:nvSpPr>
          <p:cNvPr id="15" name="Legende mit Linie 1 14"/>
          <p:cNvSpPr/>
          <p:nvPr/>
        </p:nvSpPr>
        <p:spPr>
          <a:xfrm>
            <a:off x="2123728" y="2384014"/>
            <a:ext cx="1296144" cy="978850"/>
          </a:xfrm>
          <a:prstGeom prst="borderCallout1">
            <a:avLst>
              <a:gd name="adj1" fmla="val 99624"/>
              <a:gd name="adj2" fmla="val 31500"/>
              <a:gd name="adj3" fmla="val 191351"/>
              <a:gd name="adj4" fmla="val 8617"/>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de-CH" sz="1400" dirty="0">
                <a:solidFill>
                  <a:schemeClr val="tx1"/>
                </a:solidFill>
                <a:latin typeface="Arial Narrow" panose="020B0606020202030204" pitchFamily="34" charset="0"/>
              </a:rPr>
              <a:t>Hohe politische Verantwortung durch Vorschriften zum Energiebedarf</a:t>
            </a:r>
          </a:p>
        </p:txBody>
      </p:sp>
      <p:sp>
        <p:nvSpPr>
          <p:cNvPr id="16" name="Legende mit Linie 1 15"/>
          <p:cNvSpPr/>
          <p:nvPr/>
        </p:nvSpPr>
        <p:spPr>
          <a:xfrm>
            <a:off x="7092280" y="2405387"/>
            <a:ext cx="1584176" cy="936104"/>
          </a:xfrm>
          <a:prstGeom prst="borderCallout1">
            <a:avLst>
              <a:gd name="adj1" fmla="val 99624"/>
              <a:gd name="adj2" fmla="val 31500"/>
              <a:gd name="adj3" fmla="val 144065"/>
              <a:gd name="adj4" fmla="val -73249"/>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de-CH" sz="1400" dirty="0" smtClean="0">
                <a:solidFill>
                  <a:schemeClr val="tx1"/>
                </a:solidFill>
                <a:latin typeface="Arial Narrow" panose="020B0606020202030204" pitchFamily="34" charset="0"/>
              </a:rPr>
              <a:t>Hohe Eigenverantwortung durch </a:t>
            </a:r>
            <a:r>
              <a:rPr lang="de-CH" sz="1400" dirty="0">
                <a:solidFill>
                  <a:schemeClr val="tx1"/>
                </a:solidFill>
                <a:latin typeface="Arial Narrow" panose="020B0606020202030204" pitchFamily="34" charset="0"/>
              </a:rPr>
              <a:t>Ernährungs- und </a:t>
            </a:r>
            <a:r>
              <a:rPr lang="de-CH" sz="1400" dirty="0" smtClean="0">
                <a:solidFill>
                  <a:schemeClr val="tx1"/>
                </a:solidFill>
                <a:latin typeface="Arial Narrow" panose="020B0606020202030204" pitchFamily="34" charset="0"/>
              </a:rPr>
              <a:t>Konsumgewohnheiten</a:t>
            </a:r>
            <a:endParaRPr lang="de-CH" sz="1400" dirty="0">
              <a:solidFill>
                <a:schemeClr val="tx1"/>
              </a:solidFill>
              <a:latin typeface="Arial Narrow" panose="020B0606020202030204" pitchFamily="34" charset="0"/>
            </a:endParaRPr>
          </a:p>
        </p:txBody>
      </p:sp>
      <p:sp>
        <p:nvSpPr>
          <p:cNvPr id="8" name="Titel 1">
            <a:extLst>
              <a:ext uri="{FF2B5EF4-FFF2-40B4-BE49-F238E27FC236}">
                <a16:creationId xmlns:a16="http://schemas.microsoft.com/office/drawing/2014/main" id="{C1B10010-17AF-41E3-9B0B-050CB8310074}"/>
              </a:ext>
            </a:extLst>
          </p:cNvPr>
          <p:cNvSpPr txBox="1">
            <a:spLocks/>
          </p:cNvSpPr>
          <p:nvPr/>
        </p:nvSpPr>
        <p:spPr bwMode="auto">
          <a:xfrm>
            <a:off x="1296988" y="323850"/>
            <a:ext cx="7461250"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anose="020B0604020202020204" pitchFamily="34" charset="0"/>
              </a:defRPr>
            </a:lvl2pPr>
            <a:lvl3pPr algn="l" rtl="0" eaLnBrk="0" fontAlgn="base" hangingPunct="0">
              <a:spcBef>
                <a:spcPct val="0"/>
              </a:spcBef>
              <a:spcAft>
                <a:spcPct val="0"/>
              </a:spcAft>
              <a:defRPr sz="3200" b="1">
                <a:solidFill>
                  <a:schemeClr val="tx1"/>
                </a:solidFill>
                <a:latin typeface="Arial" panose="020B0604020202020204" pitchFamily="34" charset="0"/>
              </a:defRPr>
            </a:lvl3pPr>
            <a:lvl4pPr algn="l" rtl="0" eaLnBrk="0" fontAlgn="base" hangingPunct="0">
              <a:spcBef>
                <a:spcPct val="0"/>
              </a:spcBef>
              <a:spcAft>
                <a:spcPct val="0"/>
              </a:spcAft>
              <a:defRPr sz="3200" b="1">
                <a:solidFill>
                  <a:schemeClr val="tx1"/>
                </a:solidFill>
                <a:latin typeface="Arial" panose="020B0604020202020204" pitchFamily="34" charset="0"/>
              </a:defRPr>
            </a:lvl4pPr>
            <a:lvl5pPr algn="l" rtl="0" eaLnBrk="0" fontAlgn="base" hangingPunct="0">
              <a:spcBef>
                <a:spcPct val="0"/>
              </a:spcBef>
              <a:spcAft>
                <a:spcPct val="0"/>
              </a:spcAft>
              <a:defRPr sz="3200" b="1">
                <a:solidFill>
                  <a:schemeClr val="tx1"/>
                </a:solidFill>
                <a:latin typeface="Arial" panose="020B0604020202020204" pitchFamily="34" charset="0"/>
              </a:defRPr>
            </a:lvl5pPr>
            <a:lvl6pPr marL="457200" algn="l" rtl="0" fontAlgn="base">
              <a:spcBef>
                <a:spcPct val="0"/>
              </a:spcBef>
              <a:spcAft>
                <a:spcPct val="0"/>
              </a:spcAft>
              <a:defRPr sz="3200" b="1">
                <a:solidFill>
                  <a:schemeClr val="tx1"/>
                </a:solidFill>
                <a:latin typeface="Arial" panose="020B0604020202020204" pitchFamily="34" charset="0"/>
              </a:defRPr>
            </a:lvl6pPr>
            <a:lvl7pPr marL="914400" algn="l" rtl="0" fontAlgn="base">
              <a:spcBef>
                <a:spcPct val="0"/>
              </a:spcBef>
              <a:spcAft>
                <a:spcPct val="0"/>
              </a:spcAft>
              <a:defRPr sz="3200" b="1">
                <a:solidFill>
                  <a:schemeClr val="tx1"/>
                </a:solidFill>
                <a:latin typeface="Arial" panose="020B0604020202020204" pitchFamily="34" charset="0"/>
              </a:defRPr>
            </a:lvl7pPr>
            <a:lvl8pPr marL="1371600" algn="l" rtl="0" fontAlgn="base">
              <a:spcBef>
                <a:spcPct val="0"/>
              </a:spcBef>
              <a:spcAft>
                <a:spcPct val="0"/>
              </a:spcAft>
              <a:defRPr sz="3200" b="1">
                <a:solidFill>
                  <a:schemeClr val="tx1"/>
                </a:solidFill>
                <a:latin typeface="Arial" panose="020B0604020202020204" pitchFamily="34" charset="0"/>
              </a:defRPr>
            </a:lvl8pPr>
            <a:lvl9pPr marL="1828800" algn="l" rtl="0" fontAlgn="base">
              <a:spcBef>
                <a:spcPct val="0"/>
              </a:spcBef>
              <a:spcAft>
                <a:spcPct val="0"/>
              </a:spcAft>
              <a:defRPr sz="3200" b="1">
                <a:solidFill>
                  <a:schemeClr val="tx1"/>
                </a:solidFill>
                <a:latin typeface="Arial" panose="020B0604020202020204" pitchFamily="34" charset="0"/>
              </a:defRPr>
            </a:lvl9pPr>
          </a:lstStyle>
          <a:p>
            <a:r>
              <a:rPr lang="de-CH" smtClean="0"/>
              <a:t>Was müssen wir anpacken?</a:t>
            </a:r>
            <a:endParaRPr lang="de-CH" dirty="0"/>
          </a:p>
        </p:txBody>
      </p:sp>
      <p:sp>
        <p:nvSpPr>
          <p:cNvPr id="2" name="Titel 1"/>
          <p:cNvSpPr>
            <a:spLocks noGrp="1"/>
          </p:cNvSpPr>
          <p:nvPr>
            <p:ph type="title"/>
          </p:nvPr>
        </p:nvSpPr>
        <p:spPr>
          <a:solidFill>
            <a:schemeClr val="bg1"/>
          </a:solidFill>
        </p:spPr>
        <p:txBody>
          <a:bodyPr/>
          <a:lstStyle/>
          <a:p>
            <a:r>
              <a:rPr lang="de-CH" dirty="0" smtClean="0"/>
              <a:t>Wer kann anpacken? (z.B. CO2)</a:t>
            </a:r>
            <a:endParaRPr lang="de-CH" dirty="0"/>
          </a:p>
        </p:txBody>
      </p:sp>
      <p:cxnSp>
        <p:nvCxnSpPr>
          <p:cNvPr id="5" name="Gerader Verbinder 4"/>
          <p:cNvCxnSpPr/>
          <p:nvPr/>
        </p:nvCxnSpPr>
        <p:spPr bwMode="auto">
          <a:xfrm>
            <a:off x="5220072" y="3429000"/>
            <a:ext cx="288032" cy="10801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Grafik 5"/>
          <p:cNvPicPr>
            <a:picLocks noChangeAspect="1"/>
          </p:cNvPicPr>
          <p:nvPr/>
        </p:nvPicPr>
        <p:blipFill>
          <a:blip r:embed="rId3"/>
          <a:stretch>
            <a:fillRect/>
          </a:stretch>
        </p:blipFill>
        <p:spPr>
          <a:xfrm rot="550915">
            <a:off x="7362821" y="4529445"/>
            <a:ext cx="1222016" cy="1676795"/>
          </a:xfrm>
          <a:prstGeom prst="rect">
            <a:avLst/>
          </a:prstGeom>
        </p:spPr>
      </p:pic>
    </p:spTree>
    <p:extLst>
      <p:ext uri="{BB962C8B-B14F-4D97-AF65-F5344CB8AC3E}">
        <p14:creationId xmlns:p14="http://schemas.microsoft.com/office/powerpoint/2010/main" val="1680635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rafik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175" y="-819150"/>
            <a:ext cx="9248775" cy="85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2"/>
          <p:cNvSpPr txBox="1">
            <a:spLocks/>
          </p:cNvSpPr>
          <p:nvPr/>
        </p:nvSpPr>
        <p:spPr bwMode="auto">
          <a:xfrm>
            <a:off x="3175" y="981075"/>
            <a:ext cx="7451725" cy="2952750"/>
          </a:xfrm>
          <a:prstGeom prst="rect">
            <a:avLst/>
          </a:prstGeom>
          <a:solidFill>
            <a:srgbClr val="E6E6E6"/>
          </a:solidFill>
          <a:ln>
            <a:noFill/>
          </a:ln>
          <a:effectLst/>
        </p:spPr>
        <p:txBody>
          <a:bodyPr lIns="0" tIns="0" rIns="0" bIns="0"/>
          <a:lstStyle>
            <a:lvl1pPr marL="342900" indent="-342900">
              <a:spcBef>
                <a:spcPct val="20000"/>
              </a:spcBef>
              <a:buChar char="•"/>
              <a:defRPr sz="2400">
                <a:solidFill>
                  <a:schemeClr val="tx1"/>
                </a:solidFill>
                <a:latin typeface="Arial" panose="020B0604020202020204" pitchFamily="34" charset="0"/>
              </a:defRPr>
            </a:lvl1pPr>
            <a:lvl2pPr marL="4000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lvl="1">
              <a:buFontTx/>
              <a:buNone/>
              <a:defRPr/>
            </a:pPr>
            <a:endParaRPr lang="de-CH" altLang="de-DE" sz="1000" b="1" dirty="0" smtClean="0"/>
          </a:p>
          <a:p>
            <a:pPr lvl="1">
              <a:buFontTx/>
              <a:buNone/>
              <a:defRPr/>
            </a:pPr>
            <a:r>
              <a:rPr lang="de-CH" altLang="de-DE" b="1" dirty="0" smtClean="0"/>
              <a:t>Inhalt</a:t>
            </a:r>
          </a:p>
          <a:p>
            <a:pPr marL="971550" lvl="1" indent="-571500">
              <a:buClr>
                <a:schemeClr val="tx1"/>
              </a:buClr>
              <a:defRPr/>
            </a:pPr>
            <a:r>
              <a:rPr lang="de-CH" altLang="de-DE" dirty="0" smtClean="0"/>
              <a:t>Auftrag</a:t>
            </a:r>
          </a:p>
          <a:p>
            <a:pPr marL="971550" lvl="1" indent="-571500">
              <a:buClr>
                <a:schemeClr val="tx1"/>
              </a:buClr>
              <a:defRPr/>
            </a:pPr>
            <a:r>
              <a:rPr lang="de-CH" altLang="de-DE" dirty="0" smtClean="0"/>
              <a:t>Was müssen wir anpacken?</a:t>
            </a:r>
          </a:p>
          <a:p>
            <a:pPr marL="971550" lvl="1" indent="-571500">
              <a:buClr>
                <a:schemeClr val="tx1"/>
              </a:buClr>
              <a:defRPr/>
            </a:pPr>
            <a:r>
              <a:rPr lang="de-CH" altLang="de-DE" dirty="0" smtClean="0"/>
              <a:t>Umsetzung der Umweltpolitik</a:t>
            </a:r>
          </a:p>
          <a:p>
            <a:pPr marL="971550" lvl="1" indent="-571500">
              <a:buClr>
                <a:schemeClr val="tx1"/>
              </a:buClr>
              <a:defRPr/>
            </a:pPr>
            <a:r>
              <a:rPr lang="de-CH" altLang="de-DE" dirty="0" smtClean="0"/>
              <a:t>Wie anpacken?</a:t>
            </a:r>
            <a:br>
              <a:rPr lang="de-CH" altLang="de-DE" dirty="0" smtClean="0"/>
            </a:br>
            <a:endParaRPr lang="de-CH" altLang="de-DE" dirty="0" smtClean="0"/>
          </a:p>
          <a:p>
            <a:pPr marL="971550" lvl="1" indent="-571500">
              <a:defRPr/>
            </a:pPr>
            <a:endParaRPr lang="de-CH" altLang="de-DE" sz="3200" dirty="0" smtClean="0"/>
          </a:p>
          <a:p>
            <a:pPr marL="971550" lvl="1" indent="-571500">
              <a:defRPr/>
            </a:pPr>
            <a:endParaRPr lang="de-CH" altLang="de-DE" sz="3200" dirty="0" smtClean="0"/>
          </a:p>
          <a:p>
            <a:pPr marL="971550" lvl="1" indent="-571500">
              <a:defRPr/>
            </a:pPr>
            <a:endParaRPr lang="de-CH" altLang="de-DE" sz="3200" dirty="0" smtClean="0"/>
          </a:p>
          <a:p>
            <a:pPr marL="971550" lvl="1" indent="-571500">
              <a:defRPr/>
            </a:pPr>
            <a:endParaRPr lang="de-CH" altLang="de-DE" sz="3600" dirty="0" smtClean="0"/>
          </a:p>
          <a:p>
            <a:pPr marL="971550" lvl="1" indent="-571500">
              <a:defRPr/>
            </a:pPr>
            <a:endParaRPr lang="de-CH" altLang="de-DE" sz="3600" dirty="0" smtClean="0"/>
          </a:p>
          <a:p>
            <a:pPr lvl="1">
              <a:buFontTx/>
              <a:buNone/>
              <a:defRPr/>
            </a:pPr>
            <a:endParaRPr lang="de-CH" altLang="de-DE" sz="3600" dirty="0" smtClean="0"/>
          </a:p>
        </p:txBody>
      </p:sp>
      <p:pic>
        <p:nvPicPr>
          <p:cNvPr id="7172"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2714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395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35463" y="4364686"/>
            <a:ext cx="3123662" cy="288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ln>
            <a:solidFill>
              <a:schemeClr val="bg1"/>
            </a:solidFill>
          </a:ln>
        </p:spPr>
        <p:txBody>
          <a:bodyPr/>
          <a:lstStyle/>
          <a:p>
            <a:r>
              <a:rPr lang="de-CH" dirty="0" smtClean="0"/>
              <a:t>Mehr als «ein» Produkt… </a:t>
            </a:r>
            <a:endParaRPr lang="de-CH" dirty="0"/>
          </a:p>
        </p:txBody>
      </p:sp>
      <p:sp>
        <p:nvSpPr>
          <p:cNvPr id="12" name="Inhaltsplatzhalter 2"/>
          <p:cNvSpPr txBox="1">
            <a:spLocks/>
          </p:cNvSpPr>
          <p:nvPr/>
        </p:nvSpPr>
        <p:spPr bwMode="auto">
          <a:xfrm>
            <a:off x="-25199" y="-32882"/>
            <a:ext cx="9144000" cy="1445658"/>
          </a:xfrm>
          <a:prstGeom prst="rect">
            <a:avLst/>
          </a:prstGeom>
          <a:solidFill>
            <a:srgbClr val="91AB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2400">
                <a:solidFill>
                  <a:schemeClr val="tx1"/>
                </a:solidFill>
                <a:latin typeface="Arial" panose="020B0604020202020204" pitchFamily="34" charset="0"/>
              </a:defRPr>
            </a:lvl1pPr>
            <a:lvl2pPr marL="4000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lvl="1">
              <a:buFontTx/>
              <a:buNone/>
            </a:pPr>
            <a:endParaRPr lang="de-CH" altLang="de-DE" sz="3600" dirty="0">
              <a:solidFill>
                <a:schemeClr val="bg1"/>
              </a:solidFill>
            </a:endParaRPr>
          </a:p>
          <a:p>
            <a:pPr lvl="1">
              <a:buFontTx/>
              <a:buNone/>
            </a:pPr>
            <a:r>
              <a:rPr lang="de-CH" altLang="de-DE" b="1" dirty="0" smtClean="0">
                <a:solidFill>
                  <a:schemeClr val="bg1"/>
                </a:solidFill>
              </a:rPr>
              <a:t>Einzelpersonen sind nicht allein… </a:t>
            </a:r>
            <a:endParaRPr lang="de-CH" altLang="de-DE" b="1" dirty="0">
              <a:solidFill>
                <a:schemeClr val="bg1"/>
              </a:solidFill>
            </a:endParaRPr>
          </a:p>
        </p:txBody>
      </p:sp>
      <p:grpSp>
        <p:nvGrpSpPr>
          <p:cNvPr id="8" name="Gruppieren 7"/>
          <p:cNvGrpSpPr/>
          <p:nvPr/>
        </p:nvGrpSpPr>
        <p:grpSpPr>
          <a:xfrm>
            <a:off x="2680590" y="5673756"/>
            <a:ext cx="451441" cy="569771"/>
            <a:chOff x="3804760" y="2330698"/>
            <a:chExt cx="886408" cy="1314326"/>
          </a:xfrm>
        </p:grpSpPr>
        <p:sp>
          <p:nvSpPr>
            <p:cNvPr id="5" name="Ellipse 4"/>
            <p:cNvSpPr/>
            <p:nvPr/>
          </p:nvSpPr>
          <p:spPr bwMode="auto">
            <a:xfrm>
              <a:off x="3936352" y="2330698"/>
              <a:ext cx="623224" cy="648072"/>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sp>
          <p:nvSpPr>
            <p:cNvPr id="6" name="Ellipse 5"/>
            <p:cNvSpPr/>
            <p:nvPr/>
          </p:nvSpPr>
          <p:spPr bwMode="auto">
            <a:xfrm>
              <a:off x="3804760" y="3044426"/>
              <a:ext cx="886408" cy="567158"/>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sp>
          <p:nvSpPr>
            <p:cNvPr id="7" name="Rechteck 6"/>
            <p:cNvSpPr/>
            <p:nvPr/>
          </p:nvSpPr>
          <p:spPr bwMode="auto">
            <a:xfrm>
              <a:off x="3804760" y="3392780"/>
              <a:ext cx="886408" cy="252244"/>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grpSp>
      <p:grpSp>
        <p:nvGrpSpPr>
          <p:cNvPr id="10" name="Gruppieren 9"/>
          <p:cNvGrpSpPr/>
          <p:nvPr/>
        </p:nvGrpSpPr>
        <p:grpSpPr>
          <a:xfrm>
            <a:off x="4810016" y="5640255"/>
            <a:ext cx="794109" cy="587109"/>
            <a:chOff x="3907763" y="4699619"/>
            <a:chExt cx="1783228" cy="1188132"/>
          </a:xfrm>
        </p:grpSpPr>
        <p:grpSp>
          <p:nvGrpSpPr>
            <p:cNvPr id="17" name="Gruppieren 16"/>
            <p:cNvGrpSpPr/>
            <p:nvPr/>
          </p:nvGrpSpPr>
          <p:grpSpPr>
            <a:xfrm>
              <a:off x="4497233" y="4699619"/>
              <a:ext cx="623224" cy="792088"/>
              <a:chOff x="3804760" y="2330698"/>
              <a:chExt cx="886408" cy="1314326"/>
            </a:xfrm>
          </p:grpSpPr>
          <p:sp>
            <p:nvSpPr>
              <p:cNvPr id="18" name="Ellipse 17"/>
              <p:cNvSpPr/>
              <p:nvPr/>
            </p:nvSpPr>
            <p:spPr bwMode="auto">
              <a:xfrm>
                <a:off x="3936352" y="2330698"/>
                <a:ext cx="623224" cy="648072"/>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sp>
            <p:nvSpPr>
              <p:cNvPr id="19" name="Ellipse 18"/>
              <p:cNvSpPr/>
              <p:nvPr/>
            </p:nvSpPr>
            <p:spPr bwMode="auto">
              <a:xfrm>
                <a:off x="3804760" y="3044426"/>
                <a:ext cx="886408" cy="567158"/>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sp>
            <p:nvSpPr>
              <p:cNvPr id="20" name="Rechteck 19"/>
              <p:cNvSpPr/>
              <p:nvPr/>
            </p:nvSpPr>
            <p:spPr bwMode="auto">
              <a:xfrm>
                <a:off x="3804760" y="3392780"/>
                <a:ext cx="886408" cy="252244"/>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grpSp>
        <p:grpSp>
          <p:nvGrpSpPr>
            <p:cNvPr id="21" name="Gruppieren 20"/>
            <p:cNvGrpSpPr/>
            <p:nvPr/>
          </p:nvGrpSpPr>
          <p:grpSpPr>
            <a:xfrm>
              <a:off x="3907763" y="5083161"/>
              <a:ext cx="623224" cy="792088"/>
              <a:chOff x="3804760" y="2330698"/>
              <a:chExt cx="886408" cy="1314326"/>
            </a:xfrm>
          </p:grpSpPr>
          <p:sp>
            <p:nvSpPr>
              <p:cNvPr id="22" name="Ellipse 21"/>
              <p:cNvSpPr/>
              <p:nvPr/>
            </p:nvSpPr>
            <p:spPr bwMode="auto">
              <a:xfrm>
                <a:off x="3936352" y="2330698"/>
                <a:ext cx="623224" cy="648072"/>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sp>
            <p:nvSpPr>
              <p:cNvPr id="23" name="Ellipse 22"/>
              <p:cNvSpPr/>
              <p:nvPr/>
            </p:nvSpPr>
            <p:spPr bwMode="auto">
              <a:xfrm>
                <a:off x="3804760" y="3044426"/>
                <a:ext cx="886408" cy="567158"/>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sp>
            <p:nvSpPr>
              <p:cNvPr id="24" name="Rechteck 23"/>
              <p:cNvSpPr/>
              <p:nvPr/>
            </p:nvSpPr>
            <p:spPr bwMode="auto">
              <a:xfrm>
                <a:off x="3804760" y="3392780"/>
                <a:ext cx="886408" cy="252244"/>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grpSp>
        <p:grpSp>
          <p:nvGrpSpPr>
            <p:cNvPr id="25" name="Gruppieren 24"/>
            <p:cNvGrpSpPr/>
            <p:nvPr/>
          </p:nvGrpSpPr>
          <p:grpSpPr>
            <a:xfrm>
              <a:off x="5067767" y="5095663"/>
              <a:ext cx="623224" cy="792088"/>
              <a:chOff x="3804760" y="2330698"/>
              <a:chExt cx="886408" cy="1314326"/>
            </a:xfrm>
          </p:grpSpPr>
          <p:sp>
            <p:nvSpPr>
              <p:cNvPr id="26" name="Ellipse 25"/>
              <p:cNvSpPr/>
              <p:nvPr/>
            </p:nvSpPr>
            <p:spPr bwMode="auto">
              <a:xfrm>
                <a:off x="3936352" y="2330698"/>
                <a:ext cx="623224" cy="648072"/>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sp>
            <p:nvSpPr>
              <p:cNvPr id="27" name="Ellipse 26"/>
              <p:cNvSpPr/>
              <p:nvPr/>
            </p:nvSpPr>
            <p:spPr bwMode="auto">
              <a:xfrm>
                <a:off x="3804760" y="3044426"/>
                <a:ext cx="886408" cy="567158"/>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sp>
            <p:nvSpPr>
              <p:cNvPr id="28" name="Rechteck 27"/>
              <p:cNvSpPr/>
              <p:nvPr/>
            </p:nvSpPr>
            <p:spPr bwMode="auto">
              <a:xfrm>
                <a:off x="3804760" y="3392780"/>
                <a:ext cx="886408" cy="252244"/>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grpSp>
      </p:gr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236" y="5278730"/>
            <a:ext cx="1246614" cy="1246614"/>
          </a:xfrm>
          <a:prstGeom prst="rect">
            <a:avLst/>
          </a:prstGeom>
        </p:spPr>
      </p:pic>
      <p:sp>
        <p:nvSpPr>
          <p:cNvPr id="11" name="Träne 10"/>
          <p:cNvSpPr/>
          <p:nvPr/>
        </p:nvSpPr>
        <p:spPr bwMode="auto">
          <a:xfrm rot="17567952">
            <a:off x="941913" y="4572831"/>
            <a:ext cx="257775" cy="233421"/>
          </a:xfrm>
          <a:prstGeom prst="teardrop">
            <a:avLst>
              <a:gd name="adj" fmla="val 135274"/>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grpSp>
        <p:nvGrpSpPr>
          <p:cNvPr id="29" name="Gruppieren 28"/>
          <p:cNvGrpSpPr/>
          <p:nvPr/>
        </p:nvGrpSpPr>
        <p:grpSpPr>
          <a:xfrm rot="1296282">
            <a:off x="748523" y="3288454"/>
            <a:ext cx="492848" cy="396142"/>
            <a:chOff x="4727224" y="3411245"/>
            <a:chExt cx="736268" cy="701929"/>
          </a:xfrm>
          <a:solidFill>
            <a:schemeClr val="bg1"/>
          </a:solidFill>
        </p:grpSpPr>
        <p:sp>
          <p:nvSpPr>
            <p:cNvPr id="32" name="Träne 31"/>
            <p:cNvSpPr/>
            <p:nvPr/>
          </p:nvSpPr>
          <p:spPr bwMode="auto">
            <a:xfrm rot="17567952">
              <a:off x="5158752" y="3400388"/>
              <a:ext cx="293883" cy="315597"/>
            </a:xfrm>
            <a:prstGeom prst="teardrop">
              <a:avLst>
                <a:gd name="adj" fmla="val 135274"/>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sp>
          <p:nvSpPr>
            <p:cNvPr id="33" name="Träne 32"/>
            <p:cNvSpPr/>
            <p:nvPr/>
          </p:nvSpPr>
          <p:spPr bwMode="auto">
            <a:xfrm rot="17567952">
              <a:off x="5099782" y="3808434"/>
              <a:ext cx="293883" cy="315597"/>
            </a:xfrm>
            <a:prstGeom prst="teardrop">
              <a:avLst>
                <a:gd name="adj" fmla="val 135274"/>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sp>
          <p:nvSpPr>
            <p:cNvPr id="34" name="Träne 33"/>
            <p:cNvSpPr/>
            <p:nvPr/>
          </p:nvSpPr>
          <p:spPr bwMode="auto">
            <a:xfrm rot="17567952">
              <a:off x="4738081" y="3611826"/>
              <a:ext cx="293883" cy="315597"/>
            </a:xfrm>
            <a:prstGeom prst="teardrop">
              <a:avLst>
                <a:gd name="adj" fmla="val 135274"/>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ndParaRPr>
            </a:p>
          </p:txBody>
        </p:sp>
      </p:grpSp>
      <p:pic>
        <p:nvPicPr>
          <p:cNvPr id="35" name="Grafik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269" y="1669595"/>
            <a:ext cx="1257289" cy="1257289"/>
          </a:xfrm>
          <a:prstGeom prst="rect">
            <a:avLst/>
          </a:prstGeom>
        </p:spPr>
      </p:pic>
      <p:pic>
        <p:nvPicPr>
          <p:cNvPr id="36" name="Grafik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7197" y="4091690"/>
            <a:ext cx="1195707" cy="1195707"/>
          </a:xfrm>
          <a:prstGeom prst="rect">
            <a:avLst/>
          </a:prstGeom>
        </p:spPr>
      </p:pic>
      <p:pic>
        <p:nvPicPr>
          <p:cNvPr id="37" name="Grafik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5284" y="1669595"/>
            <a:ext cx="1177885" cy="1177885"/>
          </a:xfrm>
          <a:prstGeom prst="rect">
            <a:avLst/>
          </a:prstGeom>
        </p:spPr>
      </p:pic>
      <p:pic>
        <p:nvPicPr>
          <p:cNvPr id="38" name="Grafik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61706" y="2928088"/>
            <a:ext cx="1104029" cy="1104029"/>
          </a:xfrm>
          <a:prstGeom prst="rect">
            <a:avLst/>
          </a:prstGeom>
          <a:ln>
            <a:solidFill>
              <a:schemeClr val="bg1"/>
            </a:solidFill>
          </a:ln>
        </p:spPr>
      </p:pic>
      <p:cxnSp>
        <p:nvCxnSpPr>
          <p:cNvPr id="40" name="Gerade Verbindung mit Pfeil 39"/>
          <p:cNvCxnSpPr/>
          <p:nvPr/>
        </p:nvCxnSpPr>
        <p:spPr bwMode="auto">
          <a:xfrm>
            <a:off x="1745951" y="5278730"/>
            <a:ext cx="727892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mit Pfeil 40"/>
          <p:cNvCxnSpPr/>
          <p:nvPr/>
        </p:nvCxnSpPr>
        <p:spPr bwMode="auto">
          <a:xfrm flipH="1" flipV="1">
            <a:off x="1871491" y="1585859"/>
            <a:ext cx="26860" cy="384527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48712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Grafik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175" y="-819150"/>
            <a:ext cx="9248775" cy="85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2714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Inhaltsplatzhalter 2"/>
          <p:cNvSpPr txBox="1">
            <a:spLocks/>
          </p:cNvSpPr>
          <p:nvPr/>
        </p:nvSpPr>
        <p:spPr bwMode="auto">
          <a:xfrm>
            <a:off x="3175" y="2640013"/>
            <a:ext cx="8024813" cy="132080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2400">
                <a:solidFill>
                  <a:schemeClr val="tx1"/>
                </a:solidFill>
                <a:latin typeface="Arial" panose="020B0604020202020204" pitchFamily="34" charset="0"/>
              </a:defRPr>
            </a:lvl1pPr>
            <a:lvl2pPr marL="4000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lvl="1">
              <a:buFontTx/>
              <a:buNone/>
            </a:pPr>
            <a:endParaRPr lang="de-CH" altLang="de-DE">
              <a:solidFill>
                <a:srgbClr val="000000"/>
              </a:solidFill>
            </a:endParaRPr>
          </a:p>
          <a:p>
            <a:pPr lvl="1">
              <a:buFontTx/>
              <a:buNone/>
            </a:pPr>
            <a:r>
              <a:rPr lang="de-CH" altLang="de-DE" b="1">
                <a:solidFill>
                  <a:srgbClr val="000000"/>
                </a:solidFill>
              </a:rPr>
              <a:t>Besten Dank!</a:t>
            </a:r>
          </a:p>
        </p:txBody>
      </p:sp>
      <p:pic>
        <p:nvPicPr>
          <p:cNvPr id="5" name="Grafik 4">
            <a:extLst>
              <a:ext uri="{FF2B5EF4-FFF2-40B4-BE49-F238E27FC236}">
                <a16:creationId xmlns:a16="http://schemas.microsoft.com/office/drawing/2014/main" id="{7840CADA-5364-45E4-BA4B-BACF54E84149}"/>
              </a:ext>
            </a:extLst>
          </p:cNvPr>
          <p:cNvPicPr>
            <a:picLocks noChangeAspect="1"/>
          </p:cNvPicPr>
          <p:nvPr/>
        </p:nvPicPr>
        <p:blipFill>
          <a:blip r:embed="rId5"/>
          <a:stretch>
            <a:fillRect/>
          </a:stretch>
        </p:blipFill>
        <p:spPr>
          <a:xfrm rot="21038404">
            <a:off x="4510857" y="2232908"/>
            <a:ext cx="3397576" cy="4839293"/>
          </a:xfrm>
          <a:prstGeom prst="rect">
            <a:avLst/>
          </a:prstGeom>
        </p:spPr>
      </p:pic>
    </p:spTree>
    <p:extLst>
      <p:ext uri="{BB962C8B-B14F-4D97-AF65-F5344CB8AC3E}">
        <p14:creationId xmlns:p14="http://schemas.microsoft.com/office/powerpoint/2010/main" val="978133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Grafik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175" y="-819150"/>
            <a:ext cx="9248775" cy="85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Inhaltsplatzhalter 2"/>
          <p:cNvSpPr txBox="1">
            <a:spLocks/>
          </p:cNvSpPr>
          <p:nvPr/>
        </p:nvSpPr>
        <p:spPr bwMode="auto">
          <a:xfrm>
            <a:off x="0" y="979488"/>
            <a:ext cx="7451725" cy="417830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2400">
                <a:solidFill>
                  <a:schemeClr val="tx1"/>
                </a:solidFill>
                <a:latin typeface="Arial" panose="020B0604020202020204" pitchFamily="34" charset="0"/>
              </a:defRPr>
            </a:lvl1pPr>
            <a:lvl2pPr marL="4000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lvl="1">
              <a:buFontTx/>
              <a:buNone/>
            </a:pPr>
            <a:endParaRPr lang="de-CH" altLang="de-DE" sz="1000" b="1" dirty="0"/>
          </a:p>
          <a:p>
            <a:pPr lvl="1">
              <a:buFontTx/>
              <a:buNone/>
            </a:pPr>
            <a:r>
              <a:rPr lang="de-CH" altLang="de-DE" b="1" dirty="0"/>
              <a:t>Auftrag</a:t>
            </a:r>
          </a:p>
          <a:p>
            <a:pPr lvl="1">
              <a:buFontTx/>
              <a:buNone/>
            </a:pPr>
            <a:r>
              <a:rPr lang="de-CH" altLang="en-US" dirty="0" smtClean="0"/>
              <a:t>Umweltschutzgesetz, </a:t>
            </a:r>
            <a:r>
              <a:rPr lang="de-CH" altLang="en-US" dirty="0"/>
              <a:t>Art. </a:t>
            </a:r>
            <a:r>
              <a:rPr lang="de-CH" altLang="en-US" dirty="0" smtClean="0"/>
              <a:t>10f: </a:t>
            </a:r>
            <a:endParaRPr lang="de-CH" altLang="en-US" dirty="0"/>
          </a:p>
          <a:p>
            <a:pPr lvl="1">
              <a:buFontTx/>
              <a:buNone/>
            </a:pPr>
            <a:r>
              <a:rPr lang="de-CH" altLang="en-US" i="1" dirty="0"/>
              <a:t>«Der Bundesrat beurteilt mindestens alle vier Jahre den Zustand der Umwelt in der Schweiz und erstattet der Bundesversammlung über die Ergebnisse Bericht».</a:t>
            </a:r>
          </a:p>
          <a:p>
            <a:pPr lvl="1">
              <a:buFontTx/>
              <a:buNone/>
            </a:pPr>
            <a:endParaRPr lang="de-CH" altLang="en-US" dirty="0"/>
          </a:p>
          <a:p>
            <a:pPr lvl="1">
              <a:buFontTx/>
              <a:buNone/>
            </a:pPr>
            <a:r>
              <a:rPr lang="de-CH" altLang="en-US" dirty="0"/>
              <a:t>Der Bericht «Umwelt Schweiz 2018» wurde am 30.11.2018 vom Bundesrat zuhanden des Parlamentes verabschiedet.</a:t>
            </a:r>
          </a:p>
        </p:txBody>
      </p:sp>
      <p:pic>
        <p:nvPicPr>
          <p:cNvPr id="9220"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2714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219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10010-17AF-41E3-9B0B-050CB8310074}"/>
              </a:ext>
            </a:extLst>
          </p:cNvPr>
          <p:cNvSpPr>
            <a:spLocks noGrp="1"/>
          </p:cNvSpPr>
          <p:nvPr>
            <p:ph type="title"/>
          </p:nvPr>
        </p:nvSpPr>
        <p:spPr/>
        <p:txBody>
          <a:bodyPr/>
          <a:lstStyle/>
          <a:p>
            <a:r>
              <a:rPr lang="de-CH" dirty="0" smtClean="0"/>
              <a:t>Was müssen wir anpacken?</a:t>
            </a:r>
            <a:endParaRPr lang="de-CH" dirty="0"/>
          </a:p>
        </p:txBody>
      </p:sp>
      <p:grpSp>
        <p:nvGrpSpPr>
          <p:cNvPr id="8" name="Gruppieren 7"/>
          <p:cNvGrpSpPr/>
          <p:nvPr/>
        </p:nvGrpSpPr>
        <p:grpSpPr>
          <a:xfrm rot="21302829">
            <a:off x="175215" y="1010333"/>
            <a:ext cx="9219034" cy="4457601"/>
            <a:chOff x="-241459" y="1093968"/>
            <a:chExt cx="10681560" cy="4943770"/>
          </a:xfrm>
        </p:grpSpPr>
        <p:pic>
          <p:nvPicPr>
            <p:cNvPr id="5" name="Grafik 4"/>
            <p:cNvPicPr>
              <a:picLocks noChangeAspect="1"/>
            </p:cNvPicPr>
            <p:nvPr/>
          </p:nvPicPr>
          <p:blipFill>
            <a:blip r:embed="rId2"/>
            <a:stretch>
              <a:fillRect/>
            </a:stretch>
          </p:blipFill>
          <p:spPr>
            <a:xfrm rot="20650224">
              <a:off x="-241459" y="1171915"/>
              <a:ext cx="4366638" cy="3856054"/>
            </a:xfrm>
            <a:prstGeom prst="rect">
              <a:avLst/>
            </a:prstGeom>
          </p:spPr>
        </p:pic>
        <p:pic>
          <p:nvPicPr>
            <p:cNvPr id="7" name="Grafik 6"/>
            <p:cNvPicPr>
              <a:picLocks noChangeAspect="1"/>
            </p:cNvPicPr>
            <p:nvPr/>
          </p:nvPicPr>
          <p:blipFill>
            <a:blip r:embed="rId3"/>
            <a:stretch>
              <a:fillRect/>
            </a:stretch>
          </p:blipFill>
          <p:spPr>
            <a:xfrm rot="446447">
              <a:off x="2991438" y="1093968"/>
              <a:ext cx="4343776" cy="4038950"/>
            </a:xfrm>
            <a:prstGeom prst="rect">
              <a:avLst/>
            </a:prstGeom>
          </p:spPr>
        </p:pic>
        <p:pic>
          <p:nvPicPr>
            <p:cNvPr id="6" name="Grafik 5"/>
            <p:cNvPicPr>
              <a:picLocks noChangeAspect="1"/>
            </p:cNvPicPr>
            <p:nvPr/>
          </p:nvPicPr>
          <p:blipFill>
            <a:blip r:embed="rId4"/>
            <a:stretch>
              <a:fillRect/>
            </a:stretch>
          </p:blipFill>
          <p:spPr>
            <a:xfrm rot="1011340">
              <a:off x="6142049" y="2021650"/>
              <a:ext cx="4298052" cy="4016088"/>
            </a:xfrm>
            <a:prstGeom prst="rect">
              <a:avLst/>
            </a:prstGeom>
          </p:spPr>
        </p:pic>
      </p:grpSp>
      <p:sp>
        <p:nvSpPr>
          <p:cNvPr id="9" name="Textfeld 4"/>
          <p:cNvSpPr txBox="1">
            <a:spLocks noChangeArrowheads="1"/>
          </p:cNvSpPr>
          <p:nvPr/>
        </p:nvSpPr>
        <p:spPr bwMode="auto">
          <a:xfrm rot="20339949">
            <a:off x="1436298" y="4688668"/>
            <a:ext cx="2330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spcBef>
                <a:spcPct val="0"/>
              </a:spcBef>
              <a:buFontTx/>
              <a:buNone/>
            </a:pPr>
            <a:r>
              <a:rPr lang="de-CH" altLang="de-DE" sz="5400" b="1" dirty="0"/>
              <a:t>28%</a:t>
            </a:r>
          </a:p>
        </p:txBody>
      </p:sp>
      <p:sp>
        <p:nvSpPr>
          <p:cNvPr id="10" name="Textfeld 7"/>
          <p:cNvSpPr txBox="1">
            <a:spLocks noChangeArrowheads="1"/>
          </p:cNvSpPr>
          <p:nvPr/>
        </p:nvSpPr>
        <p:spPr bwMode="auto">
          <a:xfrm rot="205591">
            <a:off x="3579400" y="4432313"/>
            <a:ext cx="2428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spcBef>
                <a:spcPct val="0"/>
              </a:spcBef>
              <a:buFontTx/>
              <a:buNone/>
            </a:pPr>
            <a:r>
              <a:rPr lang="de-CH" altLang="de-DE" sz="5400" b="1" dirty="0"/>
              <a:t>24%</a:t>
            </a:r>
          </a:p>
        </p:txBody>
      </p:sp>
      <p:sp>
        <p:nvSpPr>
          <p:cNvPr id="11" name="Textfeld 9"/>
          <p:cNvSpPr txBox="1">
            <a:spLocks noChangeArrowheads="1"/>
          </p:cNvSpPr>
          <p:nvPr/>
        </p:nvSpPr>
        <p:spPr bwMode="auto">
          <a:xfrm rot="713668">
            <a:off x="5741923" y="4888150"/>
            <a:ext cx="20288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spcBef>
                <a:spcPct val="0"/>
              </a:spcBef>
              <a:buFontTx/>
              <a:buNone/>
            </a:pPr>
            <a:r>
              <a:rPr lang="de-CH" altLang="de-DE" sz="5400" b="1" dirty="0"/>
              <a:t>12%</a:t>
            </a:r>
          </a:p>
        </p:txBody>
      </p:sp>
      <p:sp>
        <p:nvSpPr>
          <p:cNvPr id="14" name="Textfeld 4"/>
          <p:cNvSpPr txBox="1">
            <a:spLocks noChangeArrowheads="1"/>
          </p:cNvSpPr>
          <p:nvPr/>
        </p:nvSpPr>
        <p:spPr bwMode="auto">
          <a:xfrm>
            <a:off x="2428859" y="5855463"/>
            <a:ext cx="5112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spcBef>
                <a:spcPct val="0"/>
              </a:spcBef>
              <a:buFontTx/>
              <a:buNone/>
            </a:pPr>
            <a:r>
              <a:rPr lang="de-CH" altLang="de-DE" b="1" dirty="0" smtClean="0"/>
              <a:t>der Gesamtumweltbelastung</a:t>
            </a:r>
            <a:endParaRPr lang="de-CH" altLang="de-DE" b="1" dirty="0"/>
          </a:p>
        </p:txBody>
      </p:sp>
    </p:spTree>
    <p:extLst>
      <p:ext uri="{BB962C8B-B14F-4D97-AF65-F5344CB8AC3E}">
        <p14:creationId xmlns:p14="http://schemas.microsoft.com/office/powerpoint/2010/main" val="4189587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Grafik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175" y="-819150"/>
            <a:ext cx="9248775" cy="85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2714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feld 10"/>
          <p:cNvSpPr txBox="1">
            <a:spLocks noChangeArrowheads="1"/>
          </p:cNvSpPr>
          <p:nvPr/>
        </p:nvSpPr>
        <p:spPr bwMode="auto">
          <a:xfrm>
            <a:off x="3276600" y="2424113"/>
            <a:ext cx="46799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spcBef>
                <a:spcPct val="0"/>
              </a:spcBef>
              <a:buFontTx/>
              <a:buNone/>
            </a:pPr>
            <a:r>
              <a:rPr lang="de-CH" altLang="de-DE" sz="5400" b="1"/>
              <a:t>- 19% </a:t>
            </a:r>
            <a:r>
              <a:rPr lang="de-CH" altLang="de-DE" sz="2800" b="1"/>
              <a:t>(2000-2015)</a:t>
            </a:r>
          </a:p>
          <a:p>
            <a:pPr>
              <a:spcBef>
                <a:spcPct val="0"/>
              </a:spcBef>
              <a:buFontTx/>
              <a:buNone/>
            </a:pPr>
            <a:endParaRPr lang="de-CH" altLang="de-DE" sz="5400" b="1"/>
          </a:p>
        </p:txBody>
      </p:sp>
      <p:sp>
        <p:nvSpPr>
          <p:cNvPr id="13317" name="Textfeld 10"/>
          <p:cNvSpPr txBox="1">
            <a:spLocks noChangeArrowheads="1"/>
          </p:cNvSpPr>
          <p:nvPr/>
        </p:nvSpPr>
        <p:spPr bwMode="auto">
          <a:xfrm>
            <a:off x="3370263" y="4384675"/>
            <a:ext cx="45862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spcBef>
                <a:spcPct val="0"/>
              </a:spcBef>
              <a:buFontTx/>
              <a:buNone/>
            </a:pPr>
            <a:r>
              <a:rPr lang="de-CH" altLang="de-DE" sz="5400" b="1"/>
              <a:t>- 7% </a:t>
            </a:r>
            <a:r>
              <a:rPr lang="de-CH" altLang="de-DE" sz="2800" b="1"/>
              <a:t>(2000-2015)</a:t>
            </a:r>
          </a:p>
          <a:p>
            <a:pPr>
              <a:spcBef>
                <a:spcPct val="0"/>
              </a:spcBef>
              <a:buFontTx/>
              <a:buNone/>
            </a:pPr>
            <a:endParaRPr lang="de-CH" altLang="de-DE" sz="5400" b="1"/>
          </a:p>
        </p:txBody>
      </p:sp>
      <p:pic>
        <p:nvPicPr>
          <p:cNvPr id="13318" name="Grafik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7213" y="2259013"/>
            <a:ext cx="8318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Grafik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6200" y="3802063"/>
            <a:ext cx="1651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feld 10"/>
          <p:cNvSpPr txBox="1">
            <a:spLocks noChangeArrowheads="1"/>
          </p:cNvSpPr>
          <p:nvPr/>
        </p:nvSpPr>
        <p:spPr bwMode="auto">
          <a:xfrm>
            <a:off x="1047750" y="1339850"/>
            <a:ext cx="5827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spcBef>
                <a:spcPct val="0"/>
              </a:spcBef>
              <a:buFontTx/>
              <a:buNone/>
            </a:pPr>
            <a:r>
              <a:rPr lang="de-CH" altLang="de-DE" b="1"/>
              <a:t>Gesamtumweltbelastung der Schweiz (im In- und Ausland)</a:t>
            </a:r>
          </a:p>
        </p:txBody>
      </p:sp>
    </p:spTree>
    <p:extLst>
      <p:ext uri="{BB962C8B-B14F-4D97-AF65-F5344CB8AC3E}">
        <p14:creationId xmlns:p14="http://schemas.microsoft.com/office/powerpoint/2010/main" val="3788977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rafik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175" y="-819150"/>
            <a:ext cx="9248775" cy="85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2714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feld 10"/>
          <p:cNvSpPr txBox="1">
            <a:spLocks noChangeArrowheads="1"/>
          </p:cNvSpPr>
          <p:nvPr/>
        </p:nvSpPr>
        <p:spPr bwMode="auto">
          <a:xfrm>
            <a:off x="4819650" y="3530600"/>
            <a:ext cx="2847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spcBef>
                <a:spcPct val="0"/>
              </a:spcBef>
              <a:buFontTx/>
              <a:buNone/>
            </a:pPr>
            <a:r>
              <a:rPr lang="de-CH" altLang="de-DE" sz="5400" b="1"/>
              <a:t>3/4  </a:t>
            </a:r>
            <a:r>
              <a:rPr lang="de-CH" altLang="de-DE" sz="2800" b="1"/>
              <a:t>(2015)</a:t>
            </a:r>
          </a:p>
        </p:txBody>
      </p:sp>
      <p:pic>
        <p:nvPicPr>
          <p:cNvPr id="15365" name="Grafik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6488" y="2708275"/>
            <a:ext cx="246062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feld 10"/>
          <p:cNvSpPr txBox="1">
            <a:spLocks noChangeArrowheads="1"/>
          </p:cNvSpPr>
          <p:nvPr/>
        </p:nvSpPr>
        <p:spPr bwMode="auto">
          <a:xfrm>
            <a:off x="1047750" y="1339850"/>
            <a:ext cx="626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spcBef>
                <a:spcPct val="0"/>
              </a:spcBef>
              <a:buFontTx/>
              <a:buNone/>
            </a:pPr>
            <a:r>
              <a:rPr lang="de-CH" altLang="de-DE" b="1"/>
              <a:t>Anteil Umweltbelastung im Ausland</a:t>
            </a:r>
          </a:p>
        </p:txBody>
      </p:sp>
    </p:spTree>
    <p:extLst>
      <p:ext uri="{BB962C8B-B14F-4D97-AF65-F5344CB8AC3E}">
        <p14:creationId xmlns:p14="http://schemas.microsoft.com/office/powerpoint/2010/main" val="3884491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7" y="2060848"/>
            <a:ext cx="9015413" cy="417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Inhaltsplatzhalter 2"/>
          <p:cNvSpPr>
            <a:spLocks noGrp="1"/>
          </p:cNvSpPr>
          <p:nvPr>
            <p:ph idx="1"/>
          </p:nvPr>
        </p:nvSpPr>
        <p:spPr>
          <a:xfrm>
            <a:off x="1" y="3556"/>
            <a:ext cx="9144000" cy="1457325"/>
          </a:xfrm>
          <a:solidFill>
            <a:srgbClr val="CB8855"/>
          </a:solidFill>
        </p:spPr>
        <p:txBody>
          <a:bodyPr/>
          <a:lstStyle/>
          <a:p>
            <a:pPr indent="12700">
              <a:buFontTx/>
              <a:buNone/>
            </a:pPr>
            <a:endParaRPr lang="de-CH" altLang="de-DE" sz="800" dirty="0" smtClean="0">
              <a:solidFill>
                <a:schemeClr val="bg1"/>
              </a:solidFill>
            </a:endParaRPr>
          </a:p>
          <a:p>
            <a:pPr indent="12700">
              <a:buFontTx/>
              <a:buNone/>
            </a:pPr>
            <a:r>
              <a:rPr lang="de-CH" altLang="de-DE" dirty="0" smtClean="0">
                <a:solidFill>
                  <a:schemeClr val="bg1"/>
                </a:solidFill>
              </a:rPr>
              <a:t>Aus dem Umweltbericht 2018, Abbildung 5 </a:t>
            </a:r>
          </a:p>
          <a:p>
            <a:pPr indent="12700">
              <a:buFontTx/>
              <a:buNone/>
            </a:pPr>
            <a:r>
              <a:rPr lang="de-CH" altLang="de-DE" b="1" dirty="0" smtClean="0">
                <a:solidFill>
                  <a:schemeClr val="bg1"/>
                </a:solidFill>
              </a:rPr>
              <a:t>Umweltbelastung durch verschiedene Konsumbereiche</a:t>
            </a:r>
          </a:p>
        </p:txBody>
      </p:sp>
    </p:spTree>
    <p:extLst>
      <p:ext uri="{BB962C8B-B14F-4D97-AF65-F5344CB8AC3E}">
        <p14:creationId xmlns:p14="http://schemas.microsoft.com/office/powerpoint/2010/main" val="301408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bwMode="auto">
          <a:xfrm>
            <a:off x="0" y="-98424"/>
            <a:ext cx="9144000" cy="1655762"/>
          </a:xfrm>
          <a:prstGeom prst="rect">
            <a:avLst/>
          </a:prstGeom>
          <a:solidFill>
            <a:srgbClr val="C681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2400">
                <a:solidFill>
                  <a:schemeClr val="tx1"/>
                </a:solidFill>
                <a:latin typeface="Arial" panose="020B0604020202020204" pitchFamily="34" charset="0"/>
              </a:defRPr>
            </a:lvl1pPr>
            <a:lvl2pPr marL="4000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lvl="1">
              <a:buFontTx/>
              <a:buNone/>
            </a:pPr>
            <a:endParaRPr lang="de-CH" altLang="de-DE" sz="3600" dirty="0">
              <a:solidFill>
                <a:schemeClr val="bg1"/>
              </a:solidFill>
            </a:endParaRPr>
          </a:p>
        </p:txBody>
      </p:sp>
      <p:pic>
        <p:nvPicPr>
          <p:cNvPr id="24578"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44675"/>
            <a:ext cx="912495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Inhaltsplatzhalter 2"/>
          <p:cNvSpPr txBox="1">
            <a:spLocks/>
          </p:cNvSpPr>
          <p:nvPr/>
        </p:nvSpPr>
        <p:spPr bwMode="auto">
          <a:xfrm>
            <a:off x="935038" y="404813"/>
            <a:ext cx="82089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buFontTx/>
              <a:buNone/>
            </a:pPr>
            <a:r>
              <a:rPr lang="de-CH" altLang="en-US" b="1" dirty="0">
                <a:solidFill>
                  <a:schemeClr val="bg1"/>
                </a:solidFill>
              </a:rPr>
              <a:t>Gesamtumweltbelastung aufgrund des inländischen Konsums pro Person (Abb. 6)</a:t>
            </a:r>
            <a:endParaRPr lang="de-CH" altLang="en-US" sz="1400" b="1" dirty="0">
              <a:solidFill>
                <a:schemeClr val="bg1"/>
              </a:solidFill>
            </a:endParaRPr>
          </a:p>
        </p:txBody>
      </p:sp>
      <p:sp>
        <p:nvSpPr>
          <p:cNvPr id="4" name="Inhaltsplatzhalter 2"/>
          <p:cNvSpPr txBox="1">
            <a:spLocks/>
          </p:cNvSpPr>
          <p:nvPr/>
        </p:nvSpPr>
        <p:spPr bwMode="auto">
          <a:xfrm>
            <a:off x="-6350" y="5373688"/>
            <a:ext cx="9145588" cy="1484312"/>
          </a:xfrm>
          <a:prstGeom prst="rect">
            <a:avLst/>
          </a:prstGeom>
          <a:solidFill>
            <a:srgbClr val="C68124"/>
          </a:solidFill>
          <a:ln>
            <a:noFill/>
          </a:ln>
          <a:effectLst/>
        </p:spPr>
        <p:txBody>
          <a:bodyPr lIns="0" tIns="0" rIns="0" bIns="0"/>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2B2B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C0C0"/>
              </a:buClr>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DDDDDD"/>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lvl="1" indent="-171450">
              <a:defRPr/>
            </a:pPr>
            <a:endParaRPr lang="de-CH" altLang="de-DE" sz="400" dirty="0">
              <a:solidFill>
                <a:schemeClr val="bg1"/>
              </a:solidFill>
            </a:endParaRPr>
          </a:p>
          <a:p>
            <a:pPr marL="400050" lvl="1" indent="0">
              <a:buFontTx/>
              <a:buNone/>
              <a:defRPr/>
            </a:pPr>
            <a:r>
              <a:rPr lang="de-CH" b="1" dirty="0">
                <a:solidFill>
                  <a:schemeClr val="bg1"/>
                </a:solidFill>
              </a:rPr>
              <a:t>Fortschritte, aber nicht auf Zielkurs	</a:t>
            </a:r>
          </a:p>
          <a:p>
            <a:pPr marL="400050" lvl="1" indent="0">
              <a:buFontTx/>
              <a:buNone/>
              <a:defRPr/>
            </a:pPr>
            <a:r>
              <a:rPr lang="de-CH" dirty="0">
                <a:solidFill>
                  <a:schemeClr val="bg1"/>
                </a:solidFill>
              </a:rPr>
              <a:t>Die Gesamtumweltbelastung (in UBP) überschreitet das nachhaltige Mass um mindestens das Dreifache.</a:t>
            </a:r>
          </a:p>
          <a:p>
            <a:pPr lvl="1" indent="-342900">
              <a:defRPr/>
            </a:pPr>
            <a:endParaRPr lang="de-CH" alt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txBox="1">
            <a:spLocks/>
          </p:cNvSpPr>
          <p:nvPr/>
        </p:nvSpPr>
        <p:spPr bwMode="auto">
          <a:xfrm>
            <a:off x="-6350" y="5373688"/>
            <a:ext cx="9145588" cy="1484312"/>
          </a:xfrm>
          <a:prstGeom prst="rect">
            <a:avLst/>
          </a:prstGeom>
          <a:solidFill>
            <a:srgbClr val="C68124"/>
          </a:solidFill>
          <a:ln>
            <a:noFill/>
          </a:ln>
          <a:effectLst/>
        </p:spPr>
        <p:txBody>
          <a:bodyPr lIns="0" tIns="0" rIns="0" bIns="0"/>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2B2B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C0C0"/>
              </a:buClr>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DDDDDD"/>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lvl="1" indent="-171450">
              <a:defRPr/>
            </a:pPr>
            <a:endParaRPr lang="de-CH" altLang="de-DE" sz="400" dirty="0" smtClean="0">
              <a:solidFill>
                <a:schemeClr val="bg1"/>
              </a:solidFill>
            </a:endParaRPr>
          </a:p>
          <a:p>
            <a:pPr marL="0" indent="0">
              <a:buFontTx/>
              <a:buNone/>
              <a:defRPr/>
            </a:pPr>
            <a:r>
              <a:rPr lang="de-CH" b="1" dirty="0" smtClean="0"/>
              <a:t>    </a:t>
            </a:r>
            <a:r>
              <a:rPr lang="de-CH" b="1" dirty="0" smtClean="0">
                <a:solidFill>
                  <a:schemeClr val="bg1"/>
                </a:solidFill>
              </a:rPr>
              <a:t>Hoher Ressourcenverbrauch (Abb. 1)</a:t>
            </a:r>
          </a:p>
          <a:p>
            <a:pPr marL="400050" lvl="1" indent="0">
              <a:buFontTx/>
              <a:buNone/>
              <a:defRPr/>
            </a:pPr>
            <a:r>
              <a:rPr lang="de-CH" dirty="0" smtClean="0">
                <a:solidFill>
                  <a:schemeClr val="bg1"/>
                </a:solidFill>
              </a:rPr>
              <a:t>Würden alle Länder so viele Ressourcen verbrauchen wie die Schweiz, wären die planetaren Grenzen deutlich überschritten.</a:t>
            </a:r>
          </a:p>
          <a:p>
            <a:pPr lvl="1" indent="-342900">
              <a:defRPr/>
            </a:pPr>
            <a:endParaRPr lang="de-CH" altLang="de-DE" dirty="0"/>
          </a:p>
        </p:txBody>
      </p:sp>
      <p:pic>
        <p:nvPicPr>
          <p:cNvPr id="21507"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293688"/>
            <a:ext cx="6091237"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69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UND 2005 Master BAFU DE - v3">
  <a:themeElements>
    <a:clrScheme name="CDBUND 2005 Master BAFU DE -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BUND 2005 Master BAFU DE - 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DE"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DE"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DBUND 2005 Master BAFU DE -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 2005 Master BAFU DE -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 2005 Master BAFU DE -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 2005 Master BAFU DE -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 2005 Master BAFU DE -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 2005 Master BAFU DE -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 2005 Master BAFU DE - 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 2005 Master BAFU DE -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 2005 Master BAFU DE -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 2005 Master BAFU DE -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 2005 Master BAFU DE -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 2005 Master BAFU DE -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CDBUND 2005 Master BAFU DE - v3</Template>
  <TotalTime>0</TotalTime>
  <Words>1617</Words>
  <Application>Microsoft Office PowerPoint</Application>
  <PresentationFormat>Bildschirmpräsentation (4:3)</PresentationFormat>
  <Paragraphs>188</Paragraphs>
  <Slides>21</Slides>
  <Notes>17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Arial Narrow</vt:lpstr>
      <vt:lpstr>Times</vt:lpstr>
      <vt:lpstr>CDBUND 2005 Master BAFU DE - v3</vt:lpstr>
      <vt:lpstr>PowerPoint-Präsentation</vt:lpstr>
      <vt:lpstr>PowerPoint-Präsentation</vt:lpstr>
      <vt:lpstr>PowerPoint-Präsentation</vt:lpstr>
      <vt:lpstr>Was müssen wir anpacken?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Wissen führt nicht 1:1 zu Verhalten…</vt:lpstr>
      <vt:lpstr>… auch nicht in der Politik!</vt:lpstr>
      <vt:lpstr>Wer kann anpacken? (z.B. CO2)</vt:lpstr>
      <vt:lpstr>Mehr als «ein» Produkt… </vt:lpstr>
      <vt:lpstr>PowerPoint-Präsentation</vt:lpstr>
    </vt:vector>
  </TitlesOfParts>
  <Company>UVEK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Schio Remo</dc:creator>
  <cp:lastModifiedBy>Wüest Markus BAFU</cp:lastModifiedBy>
  <cp:revision>874</cp:revision>
  <cp:lastPrinted>2019-02-12T12:25:25Z</cp:lastPrinted>
  <dcterms:created xsi:type="dcterms:W3CDTF">2005-12-13T10:05:57Z</dcterms:created>
  <dcterms:modified xsi:type="dcterms:W3CDTF">2019-11-15T10:42:28Z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COOELAK@1.1001:Subject">
    <vt:lpwstr/>
  </property>
  <property fmtid="{D5CDD505-2E9C-101B-9397-08002B2CF9AE}" pid="3" name="FSC#COOELAK@1.1001:FileReference">
    <vt:lpwstr>075.1-00005</vt:lpwstr>
  </property>
  <property fmtid="{D5CDD505-2E9C-101B-9397-08002B2CF9AE}" pid="4" name="FSC#COOELAK@1.1001:FileRefYear">
    <vt:lpwstr>2019</vt:lpwstr>
  </property>
  <property fmtid="{D5CDD505-2E9C-101B-9397-08002B2CF9AE}" pid="5" name="FSC#COOELAK@1.1001:FileRefOrdinal">
    <vt:lpwstr>5</vt:lpwstr>
  </property>
  <property fmtid="{D5CDD505-2E9C-101B-9397-08002B2CF9AE}" pid="6" name="FSC#COOELAK@1.1001:FileRefOU">
    <vt:lpwstr>Umweltbeobachtung (UB)</vt:lpwstr>
  </property>
  <property fmtid="{D5CDD505-2E9C-101B-9397-08002B2CF9AE}" pid="7" name="FSC#COOELAK@1.1001:Organization">
    <vt:lpwstr/>
  </property>
  <property fmtid="{D5CDD505-2E9C-101B-9397-08002B2CF9AE}" pid="8" name="FSC#COOELAK@1.1001:Owner">
    <vt:lpwstr>Reutter Brigitte</vt:lpwstr>
  </property>
  <property fmtid="{D5CDD505-2E9C-101B-9397-08002B2CF9AE}" pid="9" name="FSC#COOELAK@1.1001:OwnerExtension">
    <vt:lpwstr>+41 58 46 307 32</vt:lpwstr>
  </property>
  <property fmtid="{D5CDD505-2E9C-101B-9397-08002B2CF9AE}" pid="10" name="FSC#COOELAK@1.1001:OwnerFaxExtension">
    <vt:lpwstr>+41 58 46 299 81</vt:lpwstr>
  </property>
  <property fmtid="{D5CDD505-2E9C-101B-9397-08002B2CF9AE}" pid="11" name="FSC#COOELAK@1.1001:DispatchedBy">
    <vt:lpwstr/>
  </property>
  <property fmtid="{D5CDD505-2E9C-101B-9397-08002B2CF9AE}" pid="12" name="FSC#COOELAK@1.1001:DispatchedAt">
    <vt:lpwstr/>
  </property>
  <property fmtid="{D5CDD505-2E9C-101B-9397-08002B2CF9AE}" pid="13" name="FSC#COOELAK@1.1001:ApprovedBy">
    <vt:lpwstr/>
  </property>
  <property fmtid="{D5CDD505-2E9C-101B-9397-08002B2CF9AE}" pid="14" name="FSC#COOELAK@1.1001:ApprovedAt">
    <vt:lpwstr/>
  </property>
  <property fmtid="{D5CDD505-2E9C-101B-9397-08002B2CF9AE}" pid="15" name="FSC#COOELAK@1.1001:Department">
    <vt:lpwstr>Umweltbeobachtung (UB) (BAFU)</vt:lpwstr>
  </property>
  <property fmtid="{D5CDD505-2E9C-101B-9397-08002B2CF9AE}" pid="16" name="FSC#COOELAK@1.1001:CreatedAt">
    <vt:lpwstr>01.05.2019</vt:lpwstr>
  </property>
  <property fmtid="{D5CDD505-2E9C-101B-9397-08002B2CF9AE}" pid="17" name="FSC#COOELAK@1.1001:OU">
    <vt:lpwstr>Umweltbeobachtung (UB) (BAFU)</vt:lpwstr>
  </property>
  <property fmtid="{D5CDD505-2E9C-101B-9397-08002B2CF9AE}" pid="18" name="FSC#COOELAK@1.1001:Priority">
    <vt:lpwstr> ()</vt:lpwstr>
  </property>
  <property fmtid="{D5CDD505-2E9C-101B-9397-08002B2CF9AE}" pid="19" name="FSC#COOELAK@1.1001:ObjBarCode">
    <vt:lpwstr>*COO.2002.100.2.10742921*</vt:lpwstr>
  </property>
  <property fmtid="{D5CDD505-2E9C-101B-9397-08002B2CF9AE}" pid="20" name="FSC#COOELAK@1.1001:RefBarCode">
    <vt:lpwstr>*COO.2002.100.6.2606768*</vt:lpwstr>
  </property>
  <property fmtid="{D5CDD505-2E9C-101B-9397-08002B2CF9AE}" pid="21" name="FSC#COOELAK@1.1001:FileRefBarCode">
    <vt:lpwstr>*075.1-00005*</vt:lpwstr>
  </property>
  <property fmtid="{D5CDD505-2E9C-101B-9397-08002B2CF9AE}" pid="22" name="FSC#COOELAK@1.1001:ExternalRef">
    <vt:lpwstr/>
  </property>
  <property fmtid="{D5CDD505-2E9C-101B-9397-08002B2CF9AE}" pid="23" name="FSC#COOSYSTEM@1.1:Container">
    <vt:lpwstr>COO.2002.100.2.10742921</vt:lpwstr>
  </property>
  <property fmtid="{D5CDD505-2E9C-101B-9397-08002B2CF9AE}" pid="24" name="FSC#ELAKGOV@1.1001:PersonalSubjGender">
    <vt:lpwstr/>
  </property>
  <property fmtid="{D5CDD505-2E9C-101B-9397-08002B2CF9AE}" pid="25" name="FSC#ELAKGOV@1.1001:PersonalSubjFirstName">
    <vt:lpwstr/>
  </property>
  <property fmtid="{D5CDD505-2E9C-101B-9397-08002B2CF9AE}" pid="26" name="FSC#ELAKGOV@1.1001:PersonalSubjSurName">
    <vt:lpwstr/>
  </property>
  <property fmtid="{D5CDD505-2E9C-101B-9397-08002B2CF9AE}" pid="27" name="FSC#ELAKGOV@1.1001:PersonalSubjSalutation">
    <vt:lpwstr/>
  </property>
  <property fmtid="{D5CDD505-2E9C-101B-9397-08002B2CF9AE}" pid="28" name="FSC#ELAKGOV@1.1001:PersonalSubjAddress">
    <vt:lpwstr/>
  </property>
  <property fmtid="{D5CDD505-2E9C-101B-9397-08002B2CF9AE}" pid="29" name="FSC#BAFUBDO@15.1700:Termin_Uebersetzung">
    <vt:lpwstr/>
  </property>
  <property fmtid="{D5CDD505-2E9C-101B-9397-08002B2CF9AE}" pid="30" name="FSC#BAFUBDO@15.1700:Ausgangssprache">
    <vt:lpwstr/>
  </property>
  <property fmtid="{D5CDD505-2E9C-101B-9397-08002B2CF9AE}" pid="31" name="FSC#BAFUBDO@15.1700:Zielsprache">
    <vt:lpwstr/>
  </property>
  <property fmtid="{D5CDD505-2E9C-101B-9397-08002B2CF9AE}" pid="32" name="FSC#BAFUBDO@15.1700:Volumen_Ausgangstext">
    <vt:lpwstr/>
  </property>
  <property fmtid="{D5CDD505-2E9C-101B-9397-08002B2CF9AE}" pid="33" name="FSC#BAFUBDO@15.1700:Experte_Name">
    <vt:lpwstr/>
  </property>
  <property fmtid="{D5CDD505-2E9C-101B-9397-08002B2CF9AE}" pid="34" name="FSC#BAFUBDO@15.1700:Experte_Vorname">
    <vt:lpwstr/>
  </property>
  <property fmtid="{D5CDD505-2E9C-101B-9397-08002B2CF9AE}" pid="35" name="FSC#BAFUBDO@15.1700:Experte_Tel">
    <vt:lpwstr/>
  </property>
  <property fmtid="{D5CDD505-2E9C-101B-9397-08002B2CF9AE}" pid="36" name="FSC#BAFUBDO@15.1700:Experte_Email">
    <vt:lpwstr/>
  </property>
  <property fmtid="{D5CDD505-2E9C-101B-9397-08002B2CF9AE}" pid="37" name="FSC#BAFUBDO@15.1700:TarifinfoVol2">
    <vt:lpwstr/>
  </property>
  <property fmtid="{D5CDD505-2E9C-101B-9397-08002B2CF9AE}" pid="38" name="FSC#BAFUBDO@15.1700:TarifinfoStd2">
    <vt:lpwstr/>
  </property>
  <property fmtid="{D5CDD505-2E9C-101B-9397-08002B2CF9AE}" pid="39" name="FSC#BAFUBDO@15.1700:Gesuchsteller_Name">
    <vt:lpwstr/>
  </property>
  <property fmtid="{D5CDD505-2E9C-101B-9397-08002B2CF9AE}" pid="40" name="FSC#BAFUBDO@15.1700:Gesuchsteller_Addresszeilen">
    <vt:lpwstr/>
  </property>
  <property fmtid="{D5CDD505-2E9C-101B-9397-08002B2CF9AE}" pid="41" name="FSC#BAFUBDO@15.1700:projektnummer">
    <vt:lpwstr/>
  </property>
  <property fmtid="{D5CDD505-2E9C-101B-9397-08002B2CF9AE}" pid="42" name="FSC#BAFUBDO@15.1700:projektname">
    <vt:lpwstr/>
  </property>
  <property fmtid="{D5CDD505-2E9C-101B-9397-08002B2CF9AE}" pid="43" name="FSC#BAFUBDO@15.1700:part">
    <vt:lpwstr/>
  </property>
  <property fmtid="{D5CDD505-2E9C-101B-9397-08002B2CF9AE}" pid="44" name="FSC#BAFUBDO@15.1700:Eingangsdatum">
    <vt:lpwstr/>
  </property>
  <property fmtid="{D5CDD505-2E9C-101B-9397-08002B2CF9AE}" pid="45" name="FSC#BAFUBDO@15.1700:Beschreibungdatum">
    <vt:lpwstr/>
  </property>
  <property fmtid="{D5CDD505-2E9C-101B-9397-08002B2CF9AE}" pid="46" name="FSC#BAFUBDO@15.1700:Beschreibungname">
    <vt:lpwstr/>
  </property>
  <property fmtid="{D5CDD505-2E9C-101B-9397-08002B2CF9AE}" pid="47" name="FSC#BAFUBDO@15.1700:Validierungdatum">
    <vt:lpwstr/>
  </property>
  <property fmtid="{D5CDD505-2E9C-101B-9397-08002B2CF9AE}" pid="48" name="FSC#BAFUBDO@15.1700:Validierungname">
    <vt:lpwstr/>
  </property>
  <property fmtid="{D5CDD505-2E9C-101B-9397-08002B2CF9AE}" pid="49" name="FSC#BAFUBDO@15.1700:Validierungfirma">
    <vt:lpwstr/>
  </property>
  <property fmtid="{D5CDD505-2E9C-101B-9397-08002B2CF9AE}" pid="50" name="FSC#BAFUBDO@15.1700:Validierungresp">
    <vt:lpwstr/>
  </property>
  <property fmtid="{D5CDD505-2E9C-101B-9397-08002B2CF9AE}" pid="51" name="FSC#BAFUBDO@15.1700:VerfuegDatum">
    <vt:lpwstr/>
  </property>
  <property fmtid="{D5CDD505-2E9C-101B-9397-08002B2CF9AE}" pid="52" name="FSC#BAFUBDO@15.1700:SubProjektName">
    <vt:lpwstr/>
  </property>
  <property fmtid="{D5CDD505-2E9C-101B-9397-08002B2CF9AE}" pid="53" name="FSC#BAFUBDO@15.1700:MonPeriodVon">
    <vt:lpwstr/>
  </property>
  <property fmtid="{D5CDD505-2E9C-101B-9397-08002B2CF9AE}" pid="54" name="FSC#BAFUBDO@15.1700:MonPeriodBis">
    <vt:lpwstr/>
  </property>
  <property fmtid="{D5CDD505-2E9C-101B-9397-08002B2CF9AE}" pid="55" name="FSC#BAFUBDO@15.1700:MonPeriodYYYY">
    <vt:lpwstr/>
  </property>
  <property fmtid="{D5CDD505-2E9C-101B-9397-08002B2CF9AE}" pid="56" name="FSC#BAFUBDO@15.1700:MonBerEingangsdatum">
    <vt:lpwstr/>
  </property>
  <property fmtid="{D5CDD505-2E9C-101B-9397-08002B2CF9AE}" pid="57" name="FSC#BAFUBDO@15.1700:Emmissionsreduktion">
    <vt:lpwstr/>
  </property>
  <property fmtid="{D5CDD505-2E9C-101B-9397-08002B2CF9AE}" pid="58" name="FSC#BAFUBDO@15.1700:Pruefstelle_Name">
    <vt:lpwstr/>
  </property>
  <property fmtid="{D5CDD505-2E9C-101B-9397-08002B2CF9AE}" pid="59" name="FSC#BAFUBDO@15.1700:GesamtV_Name">
    <vt:lpwstr/>
  </property>
  <property fmtid="{D5CDD505-2E9C-101B-9397-08002B2CF9AE}" pid="60" name="FSC#BAFUBDO@15.1700:KopPflichtiger_Adresszeile">
    <vt:lpwstr/>
  </property>
  <property fmtid="{D5CDD505-2E9C-101B-9397-08002B2CF9AE}" pid="61" name="FSC#BAFUBDO@15.1700:KopPflichtiger_Name">
    <vt:lpwstr/>
  </property>
  <property fmtid="{D5CDD505-2E9C-101B-9397-08002B2CF9AE}" pid="62" name="FSC#BAFUBDO@15.1700:KopPflichtYYYY">
    <vt:lpwstr/>
  </property>
  <property fmtid="{D5CDD505-2E9C-101B-9397-08002B2CF9AE}" pid="63" name="FSC#BAFUBDO@15.1700:MengeEmissionen">
    <vt:lpwstr/>
  </property>
  <property fmtid="{D5CDD505-2E9C-101B-9397-08002B2CF9AE}" pid="64" name="FSC#BAFUBDO@15.1700:Kompensationssatz">
    <vt:lpwstr/>
  </property>
  <property fmtid="{D5CDD505-2E9C-101B-9397-08002B2CF9AE}" pid="65" name="FSC#BAFUBDO@15.1700:Kompensationspflicht">
    <vt:lpwstr/>
  </property>
  <property fmtid="{D5CDD505-2E9C-101B-9397-08002B2CF9AE}" pid="66" name="FSC#BAFUBDO@15.1700:Anrechenbare_Kosten">
    <vt:lpwstr/>
  </property>
  <property fmtid="{D5CDD505-2E9C-101B-9397-08002B2CF9AE}" pid="67" name="FSC#BAFUBDO@15.1700:Beschlussnummer">
    <vt:lpwstr/>
  </property>
  <property fmtid="{D5CDD505-2E9C-101B-9397-08002B2CF9AE}" pid="68" name="FSC#BAFUBDO@15.1700:Bundesbeitrag">
    <vt:lpwstr/>
  </property>
  <property fmtid="{D5CDD505-2E9C-101B-9397-08002B2CF9AE}" pid="69" name="FSC#BAFUBDO@15.1700:Bundesbeitrag_Prozent">
    <vt:lpwstr/>
  </property>
  <property fmtid="{D5CDD505-2E9C-101B-9397-08002B2CF9AE}" pid="70" name="FSC#BAFUBDO@15.1700:Empfaenger_Adresszeile">
    <vt:lpwstr/>
  </property>
  <property fmtid="{D5CDD505-2E9C-101B-9397-08002B2CF9AE}" pid="71" name="FSC#BAFUBDO@15.1700:Etappennummer">
    <vt:lpwstr/>
  </property>
  <property fmtid="{D5CDD505-2E9C-101B-9397-08002B2CF9AE}" pid="72" name="FSC#BAFUBDO@15.1700:Gegenstand">
    <vt:lpwstr/>
  </property>
  <property fmtid="{D5CDD505-2E9C-101B-9397-08002B2CF9AE}" pid="73" name="FSC#BAFUBDO@15.1700:Gesamtkostenvoranschlag">
    <vt:lpwstr/>
  </property>
  <property fmtid="{D5CDD505-2E9C-101B-9397-08002B2CF9AE}" pid="74" name="FSC#BAFUBDO@15.1700:Gruss">
    <vt:lpwstr>Freundliche Grüsse</vt:lpwstr>
  </property>
  <property fmtid="{D5CDD505-2E9C-101B-9397-08002B2CF9AE}" pid="75" name="FSC#BAFUBDO@15.1700:Kanton">
    <vt:lpwstr/>
  </property>
  <property fmtid="{D5CDD505-2E9C-101B-9397-08002B2CF9AE}" pid="76" name="FSC#BAFUBDO@15.1700:Kostenvoranschlag">
    <vt:lpwstr/>
  </property>
  <property fmtid="{D5CDD505-2E9C-101B-9397-08002B2CF9AE}" pid="77" name="FSC#BAFUBDO@15.1700:Prioritaet">
    <vt:lpwstr/>
  </property>
  <property fmtid="{D5CDD505-2E9C-101B-9397-08002B2CF9AE}" pid="78" name="FSC#BAFUBDO@15.1700:Projektbezeichnung">
    <vt:lpwstr/>
  </property>
  <property fmtid="{D5CDD505-2E9C-101B-9397-08002B2CF9AE}" pid="79" name="FSC#BAFUBDO@15.1700:Projekttyp">
    <vt:lpwstr/>
  </property>
  <property fmtid="{D5CDD505-2E9C-101B-9397-08002B2CF9AE}" pid="80" name="FSC#BAFUBDO@15.1700:Abs_Name">
    <vt:lpwstr/>
  </property>
  <property fmtid="{D5CDD505-2E9C-101B-9397-08002B2CF9AE}" pid="81" name="FSC#BAFUBDO@15.1700:Abs_Vorname">
    <vt:lpwstr/>
  </property>
  <property fmtid="{D5CDD505-2E9C-101B-9397-08002B2CF9AE}" pid="82" name="FSC#BAFUBDO@15.1700:Abs_Titel">
    <vt:lpwstr/>
  </property>
  <property fmtid="{D5CDD505-2E9C-101B-9397-08002B2CF9AE}" pid="83" name="FSC#BAFUBDO@15.1700:Abs2_Name">
    <vt:lpwstr/>
  </property>
  <property fmtid="{D5CDD505-2E9C-101B-9397-08002B2CF9AE}" pid="84" name="FSC#BAFUBDO@15.1700:Abs2_Vorname">
    <vt:lpwstr/>
  </property>
  <property fmtid="{D5CDD505-2E9C-101B-9397-08002B2CF9AE}" pid="85" name="FSC#BAFUBDO@15.1700:Abs2_Titel">
    <vt:lpwstr/>
  </property>
  <property fmtid="{D5CDD505-2E9C-101B-9397-08002B2CF9AE}" pid="86" name="FSC#BAFUBDO@15.1700:Briefdatum">
    <vt:lpwstr/>
  </property>
  <property fmtid="{D5CDD505-2E9C-101B-9397-08002B2CF9AE}" pid="87" name="FSC#BAFUBDO@15.1700:Klassifizierung">
    <vt:lpwstr/>
  </property>
  <property fmtid="{D5CDD505-2E9C-101B-9397-08002B2CF9AE}" pid="88" name="FSC#BAFUBDO@15.1700:SB_Kurzzeichen">
    <vt:lpwstr>RBE</vt:lpwstr>
  </property>
  <property fmtid="{D5CDD505-2E9C-101B-9397-08002B2CF9AE}" pid="89" name="FSC#BAFUBDO@15.1700:EU_01_Verpflichter_Name_Adresse">
    <vt:lpwstr/>
  </property>
  <property fmtid="{D5CDD505-2E9C-101B-9397-08002B2CF9AE}" pid="90" name="FSC#BAFUBDO@15.1700:EU_02_Verpflichter_Name_Adresse">
    <vt:lpwstr/>
  </property>
  <property fmtid="{D5CDD505-2E9C-101B-9397-08002B2CF9AE}" pid="91" name="FSC#BAFUBDO@15.1700:EU_03_Verpflichter_Name_Adresse">
    <vt:lpwstr/>
  </property>
  <property fmtid="{D5CDD505-2E9C-101B-9397-08002B2CF9AE}" pid="92" name="FSC#BAFUBDO@15.1700:EU_04_Verpflichter_Name_Adresse">
    <vt:lpwstr/>
  </property>
  <property fmtid="{D5CDD505-2E9C-101B-9397-08002B2CF9AE}" pid="93" name="FSC#BAFUBDO@15.1700:EU_05_Verpflichter_Name_Adresse">
    <vt:lpwstr/>
  </property>
  <property fmtid="{D5CDD505-2E9C-101B-9397-08002B2CF9AE}" pid="94" name="FSC#BAFUBDO@15.1700:EU_06_Verpflichter_Name_Adresse">
    <vt:lpwstr/>
  </property>
  <property fmtid="{D5CDD505-2E9C-101B-9397-08002B2CF9AE}" pid="95" name="FSC#BAFUBDO@15.1700:PS_01_Verpflichter_Name_Adresse">
    <vt:lpwstr/>
  </property>
  <property fmtid="{D5CDD505-2E9C-101B-9397-08002B2CF9AE}" pid="96" name="FSC#BAFUBDO@15.1700:PS_02_Verpflichter_Name_Adresse">
    <vt:lpwstr/>
  </property>
  <property fmtid="{D5CDD505-2E9C-101B-9397-08002B2CF9AE}" pid="97" name="FSC#BAFUBDO@15.1700:PS_03_Verpflichter_Name_Adresse">
    <vt:lpwstr/>
  </property>
  <property fmtid="{D5CDD505-2E9C-101B-9397-08002B2CF9AE}" pid="98" name="FSC#BAFUBDO@15.1700:PS_04_Verpflichter_Name_Adresse">
    <vt:lpwstr/>
  </property>
  <property fmtid="{D5CDD505-2E9C-101B-9397-08002B2CF9AE}" pid="99" name="FSC#BAFUBDO@15.1700:PS_05_Verpflichter_Name_Adresse">
    <vt:lpwstr/>
  </property>
  <property fmtid="{D5CDD505-2E9C-101B-9397-08002B2CF9AE}" pid="100" name="FSC#BAFUBDO@15.1700:PS_06_Verpflichter_Name_Adresse">
    <vt:lpwstr/>
  </property>
  <property fmtid="{D5CDD505-2E9C-101B-9397-08002B2CF9AE}" pid="101" name="FSC#BAFUBDO@15.1700:PS_07_Verpflichter_Name_Adresse">
    <vt:lpwstr/>
  </property>
  <property fmtid="{D5CDD505-2E9C-101B-9397-08002B2CF9AE}" pid="102" name="FSC#BAFUBDO@15.1700:PS_08_Verpflichter_Name_Adresse">
    <vt:lpwstr/>
  </property>
  <property fmtid="{D5CDD505-2E9C-101B-9397-08002B2CF9AE}" pid="103" name="FSC#BAFUBDO@15.1700:PS_09_Verpflichter_Name_Adresse">
    <vt:lpwstr/>
  </property>
  <property fmtid="{D5CDD505-2E9C-101B-9397-08002B2CF9AE}" pid="104" name="FSC#BAFUBDO@15.1700:PS_10_Verpflichter_Name_Adresse">
    <vt:lpwstr/>
  </property>
  <property fmtid="{D5CDD505-2E9C-101B-9397-08002B2CF9AE}" pid="105" name="FSC#BAFUBDO@15.1700:PS_11_Verpflichter_Name_Adresse">
    <vt:lpwstr/>
  </property>
  <property fmtid="{D5CDD505-2E9C-101B-9397-08002B2CF9AE}" pid="106" name="FSC#BAFUBDO@15.1700:PS_12_Verpflichter_Name_Adresse">
    <vt:lpwstr/>
  </property>
  <property fmtid="{D5CDD505-2E9C-101B-9397-08002B2CF9AE}" pid="107" name="FSC#BAFUBDO@15.1700:PS_13_Verpflichter_Name_Adresse">
    <vt:lpwstr/>
  </property>
  <property fmtid="{D5CDD505-2E9C-101B-9397-08002B2CF9AE}" pid="108" name="FSC#BAFUBDO@15.1700:PS_14_Verpflichter_Name_Adresse">
    <vt:lpwstr/>
  </property>
  <property fmtid="{D5CDD505-2E9C-101B-9397-08002B2CF9AE}" pid="109" name="FSC#BAFUBDO@15.1700:Emmissionsziel_2013">
    <vt:lpwstr/>
  </property>
  <property fmtid="{D5CDD505-2E9C-101B-9397-08002B2CF9AE}" pid="110" name="FSC#BAFUBDO@15.1700:Emmissionsziel_2014">
    <vt:lpwstr/>
  </property>
  <property fmtid="{D5CDD505-2E9C-101B-9397-08002B2CF9AE}" pid="111" name="FSC#BAFUBDO@15.1700:Emmissionsziel_2015">
    <vt:lpwstr/>
  </property>
  <property fmtid="{D5CDD505-2E9C-101B-9397-08002B2CF9AE}" pid="112" name="FSC#BAFUBDO@15.1700:Emmissionsziel_2016">
    <vt:lpwstr/>
  </property>
  <property fmtid="{D5CDD505-2E9C-101B-9397-08002B2CF9AE}" pid="113" name="FSC#BAFUBDO@15.1700:Emmissionsziel_2017">
    <vt:lpwstr/>
  </property>
  <property fmtid="{D5CDD505-2E9C-101B-9397-08002B2CF9AE}" pid="114" name="FSC#BAFUBDO@15.1700:Emmissionsziel_2018">
    <vt:lpwstr/>
  </property>
  <property fmtid="{D5CDD505-2E9C-101B-9397-08002B2CF9AE}" pid="115" name="FSC#BAFUBDO@15.1700:Emmissionsziel_2019">
    <vt:lpwstr/>
  </property>
  <property fmtid="{D5CDD505-2E9C-101B-9397-08002B2CF9AE}" pid="116" name="FSC#BAFUBDO@15.1700:Emmissionsziel_2020">
    <vt:lpwstr/>
  </property>
  <property fmtid="{D5CDD505-2E9C-101B-9397-08002B2CF9AE}" pid="117" name="FSC#BAFUBDO@15.1700:Emmissionsziel_Gesamt">
    <vt:lpwstr/>
  </property>
  <property fmtid="{D5CDD505-2E9C-101B-9397-08002B2CF9AE}" pid="118" name="FSC#BAFUBDO@15.1700:Berater">
    <vt:lpwstr/>
  </property>
  <property fmtid="{D5CDD505-2E9C-101B-9397-08002B2CF9AE}" pid="119" name="FSC#BAFUBDO@15.1700:Massnahmenwirkung_Total">
    <vt:lpwstr/>
  </property>
  <property fmtid="{D5CDD505-2E9C-101B-9397-08002B2CF9AE}" pid="120" name="FSC#BAFUBDO@15.1700:Verfuegungsnummer">
    <vt:lpwstr/>
  </property>
  <property fmtid="{D5CDD505-2E9C-101B-9397-08002B2CF9AE}" pid="121" name="FSC#BAFUBDO@15.1700:Verpflichter_Kurzname">
    <vt:lpwstr/>
  </property>
  <property fmtid="{D5CDD505-2E9C-101B-9397-08002B2CF9AE}" pid="122" name="FSC#BAFUBDO@15.1700:Verpflichter_MailAdresse">
    <vt:lpwstr/>
  </property>
  <property fmtid="{D5CDD505-2E9C-101B-9397-08002B2CF9AE}" pid="123" name="FSC#BAFUBDO@15.1700:Verpflichter_Strasse">
    <vt:lpwstr/>
  </property>
  <property fmtid="{D5CDD505-2E9C-101B-9397-08002B2CF9AE}" pid="124" name="FSC#BAFUBDO@15.1700:Verpflichter_PLZ">
    <vt:lpwstr/>
  </property>
  <property fmtid="{D5CDD505-2E9C-101B-9397-08002B2CF9AE}" pid="125" name="FSC#BAFUBDO@15.1700:Verpflichter_Ort">
    <vt:lpwstr/>
  </property>
  <property fmtid="{D5CDD505-2E9C-101B-9397-08002B2CF9AE}" pid="126" name="FSC#BAFUBDO@15.1700:Verpflichter_HausNr">
    <vt:lpwstr/>
  </property>
  <property fmtid="{D5CDD505-2E9C-101B-9397-08002B2CF9AE}" pid="127" name="FSC#BAFUBDO@15.1700:Verpflichter_Name">
    <vt:lpwstr/>
  </property>
  <property fmtid="{D5CDD505-2E9C-101B-9397-08002B2CF9AE}" pid="128" name="FSC#BAFUBDO@15.1700:vertreten">
    <vt:lpwstr/>
  </property>
  <property fmtid="{D5CDD505-2E9C-101B-9397-08002B2CF9AE}" pid="129" name="FSC#BAFUBDO@15.1700:Kontaktperson_Name">
    <vt:lpwstr/>
  </property>
  <property fmtid="{D5CDD505-2E9C-101B-9397-08002B2CF9AE}" pid="130" name="FSC#BAFUBDO@15.1700:Kontaktperson_Vorname">
    <vt:lpwstr/>
  </property>
  <property fmtid="{D5CDD505-2E9C-101B-9397-08002B2CF9AE}" pid="131" name="FSC#BAFUBDO@15.1700:Gutschriften_aus_1VP">
    <vt:lpwstr/>
  </property>
  <property fmtid="{D5CDD505-2E9C-101B-9397-08002B2CF9AE}" pid="132" name="FSC#BAFUBDO@15.1700:Gesuch_um_Bescheinigung_2013">
    <vt:lpwstr/>
  </property>
  <property fmtid="{D5CDD505-2E9C-101B-9397-08002B2CF9AE}" pid="133" name="FSC#BAFUBDO@15.1700:Datum_des_Monitoringberichts_2013">
    <vt:lpwstr/>
  </property>
  <property fmtid="{D5CDD505-2E9C-101B-9397-08002B2CF9AE}" pid="134" name="FSC#BAFUBDO@15.1700:Bescheinigungsanspruch_Total_2013">
    <vt:lpwstr/>
  </property>
  <property fmtid="{D5CDD505-2E9C-101B-9397-08002B2CF9AE}" pid="135" name="FSC#BAFUBDO@15.1700:Anzahl_Taetigkeiten">
    <vt:lpwstr/>
  </property>
  <property fmtid="{D5CDD505-2E9C-101B-9397-08002B2CF9AE}" pid="136" name="FSC#BAFUBDO@15.1700:Datum_Gesuch">
    <vt:lpwstr/>
  </property>
  <property fmtid="{D5CDD505-2E9C-101B-9397-08002B2CF9AE}" pid="137" name="FSC#BAFUBDO@15.1700:Datum_Verfügung_aktuell">
    <vt:lpwstr/>
  </property>
  <property fmtid="{D5CDD505-2E9C-101B-9397-08002B2CF9AE}" pid="138" name="FSC#BAFUBDO@15.1700:Diff_TaetigkeitenStandorte">
    <vt:lpwstr/>
  </property>
  <property fmtid="{D5CDD505-2E9C-101B-9397-08002B2CF9AE}" pid="139" name="FSC#BAFUBDO@15.1700:Gas">
    <vt:lpwstr/>
  </property>
  <property fmtid="{D5CDD505-2E9C-101B-9397-08002B2CF9AE}" pid="140" name="FSC#BAFUBDO@15.1700:Abteilung">
    <vt:lpwstr>Direktion</vt:lpwstr>
  </property>
  <property fmtid="{D5CDD505-2E9C-101B-9397-08002B2CF9AE}" pid="141" name="FSC#BAFUBDO@15.1700:Aktenzeichen">
    <vt:lpwstr>075.1-00005/00001/00004/00001/S183-1637</vt:lpwstr>
  </property>
  <property fmtid="{D5CDD505-2E9C-101B-9397-08002B2CF9AE}" pid="142" name="FSC#BAFUBDO@15.1700:Auftrag_Nr">
    <vt:lpwstr>075.1-00005/00001/00004/00001</vt:lpwstr>
  </property>
  <property fmtid="{D5CDD505-2E9C-101B-9397-08002B2CF9AE}" pid="143" name="FSC#BAFUBDO@15.1700:AufwandBetrag">
    <vt:lpwstr/>
  </property>
  <property fmtid="{D5CDD505-2E9C-101B-9397-08002B2CF9AE}" pid="144" name="FSC#BAFUBDO@15.1700:AufwandStunden">
    <vt:lpwstr/>
  </property>
  <property fmtid="{D5CDD505-2E9C-101B-9397-08002B2CF9AE}" pid="145" name="FSC#BAFUBDO@15.1700:Bericht_Autor">
    <vt:lpwstr>Reutter, Brigitte</vt:lpwstr>
  </property>
  <property fmtid="{D5CDD505-2E9C-101B-9397-08002B2CF9AE}" pid="146" name="FSC#BAFUBDO@15.1700:Dat_Eingabedatum">
    <vt:lpwstr/>
  </property>
  <property fmtid="{D5CDD505-2E9C-101B-9397-08002B2CF9AE}" pid="147" name="FSC#BAFUBDO@15.1700:Dat_Interne_Mitberichte">
    <vt:lpwstr/>
  </property>
  <property fmtid="{D5CDD505-2E9C-101B-9397-08002B2CF9AE}" pid="148" name="FSC#BAFUBDO@15.1700:Dat_Prov_Baubewilligung">
    <vt:lpwstr/>
  </property>
  <property fmtid="{D5CDD505-2E9C-101B-9397-08002B2CF9AE}" pid="149" name="FSC#BAFUBDO@15.1700:DatumErstellung">
    <vt:lpwstr>01.05.2019</vt:lpwstr>
  </property>
  <property fmtid="{D5CDD505-2E9C-101B-9397-08002B2CF9AE}" pid="150" name="FSC#BAFUBDO@15.1700:DocGegenstand">
    <vt:lpwstr>Präsentation_OFU Retraite 21.05.2019</vt:lpwstr>
  </property>
  <property fmtid="{D5CDD505-2E9C-101B-9397-08002B2CF9AE}" pid="151" name="FSC#BAFUBDO@15.1700:Richttermin">
    <vt:lpwstr/>
  </property>
  <property fmtid="{D5CDD505-2E9C-101B-9397-08002B2CF9AE}" pid="152" name="FSC#BAFUBDO@15.1700:Termin_Abt">
    <vt:lpwstr/>
  </property>
  <property fmtid="{D5CDD505-2E9C-101B-9397-08002B2CF9AE}" pid="153" name="FSC#BAFUBDO@15.1700:Zeit">
    <vt:lpwstr/>
  </property>
  <property fmtid="{D5CDD505-2E9C-101B-9397-08002B2CF9AE}" pid="154" name="FSC#BAFUBDO@15.1700:Zirkulation">
    <vt:lpwstr/>
  </property>
  <property fmtid="{D5CDD505-2E9C-101B-9397-08002B2CF9AE}" pid="155" name="FSC#BAFUBDO@15.1700:Anlagetyp">
    <vt:lpwstr/>
  </property>
  <property fmtid="{D5CDD505-2E9C-101B-9397-08002B2CF9AE}" pid="156" name="FSC#BAFUBDO@15.1700:Eingang">
    <vt:lpwstr>2019-05-01T14:19:21</vt:lpwstr>
  </property>
  <property fmtid="{D5CDD505-2E9C-101B-9397-08002B2CF9AE}" pid="157" name="FSC#BAFUBDO@15.1700:Filereference">
    <vt:lpwstr>075.1-00005</vt:lpwstr>
  </property>
  <property fmtid="{D5CDD505-2E9C-101B-9397-08002B2CF9AE}" pid="158" name="FSC#BAFUBDO@15.1700:Absender_Fusszeilen">
    <vt:lpwstr>Bundesamt für Umwelt BAFU_x000d_
Brigitte Reutter_x000d_
Papiermühlestrasse 172, 3063 Ittigen_x000d_
Postadresse: 3003 Bern_x000d_
Tel. +41 58 46 307 32, Fax +41 58 46 299 81_x000d_
Brigitte.Reutter@bafu.admin.ch_x000d_
www.bafu.admin.ch</vt:lpwstr>
  </property>
  <property fmtid="{D5CDD505-2E9C-101B-9397-08002B2CF9AE}" pid="159" name="FSC#BAFUBDO@15.1700:SubGegenstand">
    <vt:lpwstr>Retraite 2019</vt:lpwstr>
  </property>
  <property fmtid="{D5CDD505-2E9C-101B-9397-08002B2CF9AE}" pid="160" name="FSC#BAFUBDO@15.1700:ePMNummer">
    <vt:lpwstr/>
  </property>
  <property fmtid="{D5CDD505-2E9C-101B-9397-08002B2CF9AE}" pid="161" name="FSC#BAFUBDO@15.1700:Kosten_Total">
    <vt:lpwstr/>
  </property>
  <property fmtid="{D5CDD505-2E9C-101B-9397-08002B2CF9AE}" pid="162" name="FSC#BAFUBDO@15.1700:Kreditrubrik">
    <vt:lpwstr/>
  </property>
  <property fmtid="{D5CDD505-2E9C-101B-9397-08002B2CF9AE}" pid="163" name="FSC#BAFUBDO@15.1700:VertragTitel">
    <vt:lpwstr/>
  </property>
  <property fmtid="{D5CDD505-2E9C-101B-9397-08002B2CF9AE}" pid="164" name="FSC#BAFUBDO@15.1700:Zust_Behoerde">
    <vt:lpwstr/>
  </property>
  <property fmtid="{D5CDD505-2E9C-101B-9397-08002B2CF9AE}" pid="165" name="FSC#BAFUBDO@15.1700:Versandart">
    <vt:lpwstr/>
  </property>
  <property fmtid="{D5CDD505-2E9C-101B-9397-08002B2CF9AE}" pid="166" name="FSC#BAFUBDO@15.1700:Abs_Ort">
    <vt:lpwstr>Bern</vt:lpwstr>
  </property>
  <property fmtid="{D5CDD505-2E9C-101B-9397-08002B2CF9AE}" pid="167" name="FSC#BAFUBDO@15.1700:Absender_Kopfzeile_OE">
    <vt:lpwstr>BAFU, RBE</vt:lpwstr>
  </property>
  <property fmtid="{D5CDD505-2E9C-101B-9397-08002B2CF9AE}" pid="168" name="FSC#BAFUBDO@15.1700:VertragAbteilung">
    <vt:lpwstr/>
  </property>
  <property fmtid="{D5CDD505-2E9C-101B-9397-08002B2CF9AE}" pid="169" name="FSC#BAFUBDO@15.1700:VertragsdauerVon">
    <vt:lpwstr/>
  </property>
  <property fmtid="{D5CDD505-2E9C-101B-9397-08002B2CF9AE}" pid="170" name="FSC#BAFUBDO@15.1700:VertragsdauerBis">
    <vt:lpwstr/>
  </property>
  <property fmtid="{D5CDD505-2E9C-101B-9397-08002B2CF9AE}" pid="171" name="FSC#BAFUBDO@15.1700:Absender_Kopfzeile">
    <vt:lpwstr>CH-3003 Bern, </vt:lpwstr>
  </property>
  <property fmtid="{D5CDD505-2E9C-101B-9397-08002B2CF9AE}" pid="172" name="FSC#BAFUBDO@15.1700:Geschaeft">
    <vt:lpwstr/>
  </property>
  <property fmtid="{D5CDD505-2E9C-101B-9397-08002B2CF9AE}" pid="173" name="FSC#BAFUBDO@15.1700:SubGemeinden">
    <vt:lpwstr/>
  </property>
  <property fmtid="{D5CDD505-2E9C-101B-9397-08002B2CF9AE}" pid="174" name="FSC#BAFUBDO@15.1700:Gesuchsteller">
    <vt:lpwstr/>
  </property>
  <property fmtid="{D5CDD505-2E9C-101B-9397-08002B2CF9AE}" pid="175" name="FSC#BAFUBDO@15.1700:Kant_Stellungnahme">
    <vt:lpwstr/>
  </property>
  <property fmtid="{D5CDD505-2E9C-101B-9397-08002B2CF9AE}" pid="176" name="FSC#BAFUBDO@15.1700:Kant_Stellungn_Dat">
    <vt:lpwstr/>
  </property>
  <property fmtid="{D5CDD505-2E9C-101B-9397-08002B2CF9AE}" pid="177" name="FSC#BAFUBDO@15.1700:SubKantone">
    <vt:lpwstr/>
  </property>
  <property fmtid="{D5CDD505-2E9C-101B-9397-08002B2CF9AE}" pid="178" name="FSC#BAFUBDO@15.1700:Phase">
    <vt:lpwstr/>
  </property>
  <property fmtid="{D5CDD505-2E9C-101B-9397-08002B2CF9AE}" pid="179" name="FSC#BAFUBDO@15.1700:Termin">
    <vt:lpwstr/>
  </property>
  <property fmtid="{D5CDD505-2E9C-101B-9397-08002B2CF9AE}" pid="180" name="FSC#BAFUBDO@15.1700:Verfahren">
    <vt:lpwstr/>
  </property>
  <property fmtid="{D5CDD505-2E9C-101B-9397-08002B2CF9AE}" pid="181" name="FSC#BAFUBDO@15.1700:Gemeinden">
    <vt:lpwstr/>
  </property>
  <property fmtid="{D5CDD505-2E9C-101B-9397-08002B2CF9AE}" pid="182" name="FSC#BAFUBDO@15.1700:SubGegenstand1">
    <vt:lpwstr/>
  </property>
  <property fmtid="{D5CDD505-2E9C-101B-9397-08002B2CF9AE}" pid="183" name="FSC#BAFUBDO@15.1700:SubGegenstand2">
    <vt:lpwstr/>
  </property>
  <property fmtid="{D5CDD505-2E9C-101B-9397-08002B2CF9AE}" pid="184" name="FSC#BAFUBDO@15.1700:SubGegenstand3">
    <vt:lpwstr/>
  </property>
  <property fmtid="{D5CDD505-2E9C-101B-9397-08002B2CF9AE}" pid="185" name="FSC#BAFUBDO@15.1700:SubGegenstand4">
    <vt:lpwstr/>
  </property>
  <property fmtid="{D5CDD505-2E9C-101B-9397-08002B2CF9AE}" pid="186" name="FSC#BAFUBDO@15.1700:Kontext2">
    <vt:lpwstr/>
  </property>
  <property fmtid="{D5CDD505-2E9C-101B-9397-08002B2CF9AE}" pid="187" name="FSC#BAFUBDO@15.1700:Auskunft1">
    <vt:lpwstr/>
  </property>
  <property fmtid="{D5CDD505-2E9C-101B-9397-08002B2CF9AE}" pid="188" name="FSC#BAFUBDO@15.1700:Auskunft2">
    <vt:lpwstr/>
  </property>
  <property fmtid="{D5CDD505-2E9C-101B-9397-08002B2CF9AE}" pid="189" name="FSC#BAFUBDO@15.1700:Auskunft3">
    <vt:lpwstr/>
  </property>
  <property fmtid="{D5CDD505-2E9C-101B-9397-08002B2CF9AE}" pid="190" name="FSC#BAFUBDO@15.1700:Auskunft4">
    <vt:lpwstr/>
  </property>
  <property fmtid="{D5CDD505-2E9C-101B-9397-08002B2CF9AE}" pid="191" name="FSC#BAFUBDO@15.1700:Auskunftgeber">
    <vt:lpwstr/>
  </property>
  <property fmtid="{D5CDD505-2E9C-101B-9397-08002B2CF9AE}" pid="192" name="FSC#BAFUBDO@15.1700:Abteilung_neu">
    <vt:lpwstr/>
  </property>
  <property fmtid="{D5CDD505-2E9C-101B-9397-08002B2CF9AE}" pid="193" name="FSC#BAFUBDO@15.1700:Thema">
    <vt:lpwstr/>
  </property>
  <property fmtid="{D5CDD505-2E9C-101B-9397-08002B2CF9AE}" pid="194" name="FSC#BAFUBDO@15.1700:Ressort">
    <vt:lpwstr/>
  </property>
  <property fmtid="{D5CDD505-2E9C-101B-9397-08002B2CF9AE}" pid="195" name="FSC#BAFUBDO@15.1700:Antwort_bis">
    <vt:lpwstr/>
  </property>
  <property fmtid="{D5CDD505-2E9C-101B-9397-08002B2CF9AE}" pid="196" name="FSC#BAFUBDO@15.1700:Medium">
    <vt:lpwstr/>
  </property>
  <property fmtid="{D5CDD505-2E9C-101B-9397-08002B2CF9AE}" pid="197" name="FSC#BAFUBDO@15.1700:Journalist_Email">
    <vt:lpwstr/>
  </property>
  <property fmtid="{D5CDD505-2E9C-101B-9397-08002B2CF9AE}" pid="198" name="FSC#BAFUBDO@15.1700:Journalist_Tel">
    <vt:lpwstr/>
  </property>
  <property fmtid="{D5CDD505-2E9C-101B-9397-08002B2CF9AE}" pid="199" name="FSC#BAFUBDO@15.1700:Journalist">
    <vt:lpwstr/>
  </property>
  <property fmtid="{D5CDD505-2E9C-101B-9397-08002B2CF9AE}" pid="200" name="FSC#BAFUBDO@15.1700:Eingang_per">
    <vt:lpwstr/>
  </property>
  <property fmtid="{D5CDD505-2E9C-101B-9397-08002B2CF9AE}" pid="201" name="FSC#BAFUBDO@15.1700:MedienDatum">
    <vt:lpwstr/>
  </property>
  <property fmtid="{D5CDD505-2E9C-101B-9397-08002B2CF9AE}" pid="202" name="FSC#BAFUBDO@15.1700:Anruf_Empfaenger">
    <vt:lpwstr/>
  </property>
  <property fmtid="{D5CDD505-2E9C-101B-9397-08002B2CF9AE}" pid="203" name="FSC#BAFUBDO@15.1700:Ihr_Zeichen">
    <vt:lpwstr/>
  </property>
  <property fmtid="{D5CDD505-2E9C-101B-9397-08002B2CF9AE}" pid="204" name="FSC#BAFUBDO@15.1700:Kontext1">
    <vt:lpwstr/>
  </property>
  <property fmtid="{D5CDD505-2E9C-101B-9397-08002B2CF9AE}" pid="205" name="FSC#BAFUBDO@15.1700:Auftraggeber_Name">
    <vt:lpwstr/>
  </property>
  <property fmtid="{D5CDD505-2E9C-101B-9397-08002B2CF9AE}" pid="206" name="FSC#BAFUBDO@15.1700:Auftraggeber_Vorname">
    <vt:lpwstr/>
  </property>
  <property fmtid="{D5CDD505-2E9C-101B-9397-08002B2CF9AE}" pid="207" name="FSC#BAFUBDO@15.1700:Auftraggeber_Email">
    <vt:lpwstr/>
  </property>
  <property fmtid="{D5CDD505-2E9C-101B-9397-08002B2CF9AE}" pid="208" name="FSC#BAFUBDO@15.1700:Auftraggeber_Tel">
    <vt:lpwstr/>
  </property>
  <property fmtid="{D5CDD505-2E9C-101B-9397-08002B2CF9AE}" pid="209" name="FSC#BAFUBDO@15.1700:Zirkulation_Dat">
    <vt:lpwstr/>
  </property>
  <property fmtid="{D5CDD505-2E9C-101B-9397-08002B2CF9AE}" pid="210" name="FSC#BAFUBDO@15.1700:SubAbs_Zeichen">
    <vt:lpwstr>RBE</vt:lpwstr>
  </property>
  <property fmtid="{D5CDD505-2E9C-101B-9397-08002B2CF9AE}" pid="211" name="FSC#BAFUBDO@15.1700:Abs_Funktion">
    <vt:lpwstr/>
  </property>
  <property fmtid="{D5CDD505-2E9C-101B-9397-08002B2CF9AE}" pid="212" name="FSC#BAFUBDO@15.1700:Abs2_Funktion">
    <vt:lpwstr/>
  </property>
  <property fmtid="{D5CDD505-2E9C-101B-9397-08002B2CF9AE}" pid="213" name="FSC#UVEKCFG@15.1700:Function">
    <vt:lpwstr/>
  </property>
  <property fmtid="{D5CDD505-2E9C-101B-9397-08002B2CF9AE}" pid="214" name="FSC#UVEKCFG@15.1700:FileRespOrg">
    <vt:lpwstr>Umweltbeobachtung (UB)</vt:lpwstr>
  </property>
  <property fmtid="{D5CDD505-2E9C-101B-9397-08002B2CF9AE}" pid="215" name="FSC#UVEKCFG@15.1700:DefaultGroupFileResponsible">
    <vt:lpwstr>Umweltbeobachtung (UB)</vt:lpwstr>
  </property>
  <property fmtid="{D5CDD505-2E9C-101B-9397-08002B2CF9AE}" pid="216" name="FSC#UVEKCFG@15.1700:FileRespFunction">
    <vt:lpwstr/>
  </property>
  <property fmtid="{D5CDD505-2E9C-101B-9397-08002B2CF9AE}" pid="217" name="FSC#UVEKCFG@15.1700:AssignedClassification">
    <vt:lpwstr/>
  </property>
  <property fmtid="{D5CDD505-2E9C-101B-9397-08002B2CF9AE}" pid="218" name="FSC#UVEKCFG@15.1700:AssignedClassificationCode">
    <vt:lpwstr/>
  </property>
  <property fmtid="{D5CDD505-2E9C-101B-9397-08002B2CF9AE}" pid="219" name="FSC#UVEKCFG@15.1700:FileResponsible">
    <vt:lpwstr>Brigitte Reutter</vt:lpwstr>
  </property>
  <property fmtid="{D5CDD505-2E9C-101B-9397-08002B2CF9AE}" pid="220" name="FSC#UVEKCFG@15.1700:FileResponsibleTel">
    <vt:lpwstr>+41 58 46 307 32</vt:lpwstr>
  </property>
  <property fmtid="{D5CDD505-2E9C-101B-9397-08002B2CF9AE}" pid="221" name="FSC#UVEKCFG@15.1700:FileResponsibleEmail">
    <vt:lpwstr>Brigitte.Reutter@bafu.admin.ch</vt:lpwstr>
  </property>
  <property fmtid="{D5CDD505-2E9C-101B-9397-08002B2CF9AE}" pid="222" name="FSC#UVEKCFG@15.1700:FileResponsibleFax">
    <vt:lpwstr>+41 58 46 299 81</vt:lpwstr>
  </property>
  <property fmtid="{D5CDD505-2E9C-101B-9397-08002B2CF9AE}" pid="223" name="FSC#UVEKCFG@15.1700:FileResponsibleAddress">
    <vt:lpwstr>Papiermühlestrasse 172, 3063 Ittigen</vt:lpwstr>
  </property>
  <property fmtid="{D5CDD505-2E9C-101B-9397-08002B2CF9AE}" pid="224" name="FSC#UVEKCFG@15.1700:FileResponsibleStreet">
    <vt:lpwstr>Papiermühlestrasse 172</vt:lpwstr>
  </property>
  <property fmtid="{D5CDD505-2E9C-101B-9397-08002B2CF9AE}" pid="225" name="FSC#UVEKCFG@15.1700:FileResponsiblezipcode">
    <vt:lpwstr>3063</vt:lpwstr>
  </property>
  <property fmtid="{D5CDD505-2E9C-101B-9397-08002B2CF9AE}" pid="226" name="FSC#UVEKCFG@15.1700:FileResponsiblecity">
    <vt:lpwstr>Ittigen</vt:lpwstr>
  </property>
  <property fmtid="{D5CDD505-2E9C-101B-9397-08002B2CF9AE}" pid="227" name="FSC#UVEKCFG@15.1700:FileResponsibleAbbreviation">
    <vt:lpwstr>RBE</vt:lpwstr>
  </property>
  <property fmtid="{D5CDD505-2E9C-101B-9397-08002B2CF9AE}" pid="228" name="FSC#UVEKCFG@15.1700:FileRespOrgHome">
    <vt:lpwstr/>
  </property>
  <property fmtid="{D5CDD505-2E9C-101B-9397-08002B2CF9AE}" pid="229" name="FSC#UVEKCFG@15.1700:CurrUserAbbreviation">
    <vt:lpwstr>WTS</vt:lpwstr>
  </property>
  <property fmtid="{D5CDD505-2E9C-101B-9397-08002B2CF9AE}" pid="230" name="FSC#UVEKCFG@15.1700:CategoryReference">
    <vt:lpwstr>075.1</vt:lpwstr>
  </property>
  <property fmtid="{D5CDD505-2E9C-101B-9397-08002B2CF9AE}" pid="231" name="FSC#UVEKCFG@15.1700:cooAddress">
    <vt:lpwstr>COO.2002.100.2.10742921</vt:lpwstr>
  </property>
  <property fmtid="{D5CDD505-2E9C-101B-9397-08002B2CF9AE}" pid="232" name="FSC#UVEKCFG@15.1700:sleeveFileReference">
    <vt:lpwstr/>
  </property>
  <property fmtid="{D5CDD505-2E9C-101B-9397-08002B2CF9AE}" pid="233" name="FSC#UVEKCFG@15.1700:BureauName">
    <vt:lpwstr>Bundesamt für Umwelt</vt:lpwstr>
  </property>
  <property fmtid="{D5CDD505-2E9C-101B-9397-08002B2CF9AE}" pid="234" name="FSC#UVEKCFG@15.1700:BureauShortName">
    <vt:lpwstr>BAFU</vt:lpwstr>
  </property>
  <property fmtid="{D5CDD505-2E9C-101B-9397-08002B2CF9AE}" pid="235" name="FSC#UVEKCFG@15.1700:BureauWebsite">
    <vt:lpwstr>www.bafu.admin.ch</vt:lpwstr>
  </property>
  <property fmtid="{D5CDD505-2E9C-101B-9397-08002B2CF9AE}" pid="236" name="FSC#UVEKCFG@15.1700:SubFileTitle">
    <vt:lpwstr>Präsentation_OFU Retraite 21.05.2019</vt:lpwstr>
  </property>
  <property fmtid="{D5CDD505-2E9C-101B-9397-08002B2CF9AE}" pid="237" name="FSC#UVEKCFG@15.1700:ForeignNumber">
    <vt:lpwstr/>
  </property>
  <property fmtid="{D5CDD505-2E9C-101B-9397-08002B2CF9AE}" pid="238" name="FSC#UVEKCFG@15.1700:Amtstitel">
    <vt:lpwstr/>
  </property>
  <property fmtid="{D5CDD505-2E9C-101B-9397-08002B2CF9AE}" pid="239" name="FSC#UVEKCFG@15.1700:ZusendungAm">
    <vt:lpwstr/>
  </property>
  <property fmtid="{D5CDD505-2E9C-101B-9397-08002B2CF9AE}" pid="240" name="FSC#UVEKCFG@15.1700:SignerLeft">
    <vt:lpwstr/>
  </property>
  <property fmtid="{D5CDD505-2E9C-101B-9397-08002B2CF9AE}" pid="241" name="FSC#UVEKCFG@15.1700:SignerRight">
    <vt:lpwstr/>
  </property>
  <property fmtid="{D5CDD505-2E9C-101B-9397-08002B2CF9AE}" pid="242" name="FSC#UVEKCFG@15.1700:SignerLeftJobTitle">
    <vt:lpwstr/>
  </property>
  <property fmtid="{D5CDD505-2E9C-101B-9397-08002B2CF9AE}" pid="243" name="FSC#UVEKCFG@15.1700:SignerRightJobTitle">
    <vt:lpwstr/>
  </property>
  <property fmtid="{D5CDD505-2E9C-101B-9397-08002B2CF9AE}" pid="244" name="FSC#UVEKCFG@15.1700:SignerLeftFunction">
    <vt:lpwstr/>
  </property>
  <property fmtid="{D5CDD505-2E9C-101B-9397-08002B2CF9AE}" pid="245" name="FSC#UVEKCFG@15.1700:SignerRightFunction">
    <vt:lpwstr/>
  </property>
  <property fmtid="{D5CDD505-2E9C-101B-9397-08002B2CF9AE}" pid="246" name="FSC#UVEKCFG@15.1700:SignerLeftUserRoleGroup">
    <vt:lpwstr/>
  </property>
  <property fmtid="{D5CDD505-2E9C-101B-9397-08002B2CF9AE}" pid="247" name="FSC#UVEKCFG@15.1700:SignerRightUserRoleGroup">
    <vt:lpwstr/>
  </property>
  <property fmtid="{D5CDD505-2E9C-101B-9397-08002B2CF9AE}" pid="248" name="FSC#UVEKCFG@15.1700:DocumentNumber">
    <vt:lpwstr>S183-1637</vt:lpwstr>
  </property>
  <property fmtid="{D5CDD505-2E9C-101B-9397-08002B2CF9AE}" pid="249" name="FSC#UVEKCFG@15.1700:AssignmentNumber">
    <vt:lpwstr/>
  </property>
  <property fmtid="{D5CDD505-2E9C-101B-9397-08002B2CF9AE}" pid="250" name="FSC#UVEKCFG@15.1700:EM_Personal">
    <vt:lpwstr/>
  </property>
  <property fmtid="{D5CDD505-2E9C-101B-9397-08002B2CF9AE}" pid="251" name="FSC#UVEKCFG@15.1700:EM_Geschlecht">
    <vt:lpwstr/>
  </property>
  <property fmtid="{D5CDD505-2E9C-101B-9397-08002B2CF9AE}" pid="252" name="FSC#UVEKCFG@15.1700:EM_GebDatum">
    <vt:lpwstr/>
  </property>
  <property fmtid="{D5CDD505-2E9C-101B-9397-08002B2CF9AE}" pid="253" name="FSC#UVEKCFG@15.1700:EM_Funktion">
    <vt:lpwstr/>
  </property>
  <property fmtid="{D5CDD505-2E9C-101B-9397-08002B2CF9AE}" pid="254" name="FSC#UVEKCFG@15.1700:EM_Beruf">
    <vt:lpwstr/>
  </property>
  <property fmtid="{D5CDD505-2E9C-101B-9397-08002B2CF9AE}" pid="255" name="FSC#UVEKCFG@15.1700:EM_SVNR">
    <vt:lpwstr/>
  </property>
  <property fmtid="{D5CDD505-2E9C-101B-9397-08002B2CF9AE}" pid="256" name="FSC#UVEKCFG@15.1700:EM_Familienstand">
    <vt:lpwstr/>
  </property>
  <property fmtid="{D5CDD505-2E9C-101B-9397-08002B2CF9AE}" pid="257" name="FSC#UVEKCFG@15.1700:EM_Muttersprache">
    <vt:lpwstr/>
  </property>
  <property fmtid="{D5CDD505-2E9C-101B-9397-08002B2CF9AE}" pid="258" name="FSC#UVEKCFG@15.1700:EM_Geboren_in">
    <vt:lpwstr/>
  </property>
  <property fmtid="{D5CDD505-2E9C-101B-9397-08002B2CF9AE}" pid="259" name="FSC#UVEKCFG@15.1700:EM_Briefanrede">
    <vt:lpwstr/>
  </property>
  <property fmtid="{D5CDD505-2E9C-101B-9397-08002B2CF9AE}" pid="260" name="FSC#UVEKCFG@15.1700:EM_Kommunikationssprache">
    <vt:lpwstr/>
  </property>
  <property fmtid="{D5CDD505-2E9C-101B-9397-08002B2CF9AE}" pid="261" name="FSC#UVEKCFG@15.1700:EM_Webseite">
    <vt:lpwstr/>
  </property>
  <property fmtid="{D5CDD505-2E9C-101B-9397-08002B2CF9AE}" pid="262" name="FSC#UVEKCFG@15.1700:EM_TelNr_Business">
    <vt:lpwstr/>
  </property>
  <property fmtid="{D5CDD505-2E9C-101B-9397-08002B2CF9AE}" pid="263" name="FSC#UVEKCFG@15.1700:EM_TelNr_Private">
    <vt:lpwstr/>
  </property>
  <property fmtid="{D5CDD505-2E9C-101B-9397-08002B2CF9AE}" pid="264" name="FSC#UVEKCFG@15.1700:EM_TelNr_Mobile">
    <vt:lpwstr/>
  </property>
  <property fmtid="{D5CDD505-2E9C-101B-9397-08002B2CF9AE}" pid="265" name="FSC#UVEKCFG@15.1700:EM_TelNr_Other">
    <vt:lpwstr/>
  </property>
  <property fmtid="{D5CDD505-2E9C-101B-9397-08002B2CF9AE}" pid="266" name="FSC#UVEKCFG@15.1700:EM_TelNr_Fax">
    <vt:lpwstr/>
  </property>
  <property fmtid="{D5CDD505-2E9C-101B-9397-08002B2CF9AE}" pid="267" name="FSC#UVEKCFG@15.1700:EM_EMail1">
    <vt:lpwstr/>
  </property>
  <property fmtid="{D5CDD505-2E9C-101B-9397-08002B2CF9AE}" pid="268" name="FSC#UVEKCFG@15.1700:EM_EMail2">
    <vt:lpwstr/>
  </property>
  <property fmtid="{D5CDD505-2E9C-101B-9397-08002B2CF9AE}" pid="269" name="FSC#UVEKCFG@15.1700:EM_EMail3">
    <vt:lpwstr/>
  </property>
  <property fmtid="{D5CDD505-2E9C-101B-9397-08002B2CF9AE}" pid="270" name="FSC#UVEKCFG@15.1700:EM_Name">
    <vt:lpwstr/>
  </property>
  <property fmtid="{D5CDD505-2E9C-101B-9397-08002B2CF9AE}" pid="271" name="FSC#UVEKCFG@15.1700:EM_UID">
    <vt:lpwstr/>
  </property>
  <property fmtid="{D5CDD505-2E9C-101B-9397-08002B2CF9AE}" pid="272" name="FSC#UVEKCFG@15.1700:EM_Rechtsform">
    <vt:lpwstr/>
  </property>
  <property fmtid="{D5CDD505-2E9C-101B-9397-08002B2CF9AE}" pid="273" name="FSC#UVEKCFG@15.1700:EM_Klassifizierung">
    <vt:lpwstr/>
  </property>
  <property fmtid="{D5CDD505-2E9C-101B-9397-08002B2CF9AE}" pid="274" name="FSC#UVEKCFG@15.1700:EM_Gruendungsjahr">
    <vt:lpwstr/>
  </property>
  <property fmtid="{D5CDD505-2E9C-101B-9397-08002B2CF9AE}" pid="275" name="FSC#UVEKCFG@15.1700:EM_Versandart">
    <vt:lpwstr>B-Post</vt:lpwstr>
  </property>
  <property fmtid="{D5CDD505-2E9C-101B-9397-08002B2CF9AE}" pid="276" name="FSC#UVEKCFG@15.1700:EM_Versandvermek">
    <vt:lpwstr/>
  </property>
  <property fmtid="{D5CDD505-2E9C-101B-9397-08002B2CF9AE}" pid="277" name="FSC#UVEKCFG@15.1700:EM_Anrede">
    <vt:lpwstr/>
  </property>
  <property fmtid="{D5CDD505-2E9C-101B-9397-08002B2CF9AE}" pid="278" name="FSC#UVEKCFG@15.1700:EM_Titel">
    <vt:lpwstr/>
  </property>
  <property fmtid="{D5CDD505-2E9C-101B-9397-08002B2CF9AE}" pid="279" name="FSC#UVEKCFG@15.1700:EM_Nachgestellter_Titel">
    <vt:lpwstr/>
  </property>
  <property fmtid="{D5CDD505-2E9C-101B-9397-08002B2CF9AE}" pid="280" name="FSC#UVEKCFG@15.1700:EM_Vorname">
    <vt:lpwstr/>
  </property>
  <property fmtid="{D5CDD505-2E9C-101B-9397-08002B2CF9AE}" pid="281" name="FSC#UVEKCFG@15.1700:EM_Nachname">
    <vt:lpwstr/>
  </property>
  <property fmtid="{D5CDD505-2E9C-101B-9397-08002B2CF9AE}" pid="282" name="FSC#UVEKCFG@15.1700:EM_Kurzbezeichnung">
    <vt:lpwstr/>
  </property>
  <property fmtid="{D5CDD505-2E9C-101B-9397-08002B2CF9AE}" pid="283" name="FSC#UVEKCFG@15.1700:EM_Organisations_Zeile_1">
    <vt:lpwstr/>
  </property>
  <property fmtid="{D5CDD505-2E9C-101B-9397-08002B2CF9AE}" pid="284" name="FSC#UVEKCFG@15.1700:EM_Organisations_Zeile_2">
    <vt:lpwstr/>
  </property>
  <property fmtid="{D5CDD505-2E9C-101B-9397-08002B2CF9AE}" pid="285" name="FSC#UVEKCFG@15.1700:EM_Organisations_Zeile_3">
    <vt:lpwstr/>
  </property>
  <property fmtid="{D5CDD505-2E9C-101B-9397-08002B2CF9AE}" pid="286" name="FSC#UVEKCFG@15.1700:EM_Strasse">
    <vt:lpwstr/>
  </property>
  <property fmtid="{D5CDD505-2E9C-101B-9397-08002B2CF9AE}" pid="287" name="FSC#UVEKCFG@15.1700:EM_Hausnummer">
    <vt:lpwstr/>
  </property>
  <property fmtid="{D5CDD505-2E9C-101B-9397-08002B2CF9AE}" pid="288" name="FSC#UVEKCFG@15.1700:EM_Strasse2">
    <vt:lpwstr/>
  </property>
  <property fmtid="{D5CDD505-2E9C-101B-9397-08002B2CF9AE}" pid="289" name="FSC#UVEKCFG@15.1700:EM_Hausnummer_Zusatz">
    <vt:lpwstr/>
  </property>
  <property fmtid="{D5CDD505-2E9C-101B-9397-08002B2CF9AE}" pid="290" name="FSC#UVEKCFG@15.1700:EM_Postfach">
    <vt:lpwstr/>
  </property>
  <property fmtid="{D5CDD505-2E9C-101B-9397-08002B2CF9AE}" pid="291" name="FSC#UVEKCFG@15.1700:EM_PLZ">
    <vt:lpwstr/>
  </property>
  <property fmtid="{D5CDD505-2E9C-101B-9397-08002B2CF9AE}" pid="292" name="FSC#UVEKCFG@15.1700:EM_Ort">
    <vt:lpwstr/>
  </property>
  <property fmtid="{D5CDD505-2E9C-101B-9397-08002B2CF9AE}" pid="293" name="FSC#UVEKCFG@15.1700:EM_Land">
    <vt:lpwstr/>
  </property>
  <property fmtid="{D5CDD505-2E9C-101B-9397-08002B2CF9AE}" pid="294" name="FSC#UVEKCFG@15.1700:EM_E_Mail_Adresse">
    <vt:lpwstr/>
  </property>
  <property fmtid="{D5CDD505-2E9C-101B-9397-08002B2CF9AE}" pid="295" name="FSC#UVEKCFG@15.1700:EM_Funktionsbezeichnung">
    <vt:lpwstr/>
  </property>
  <property fmtid="{D5CDD505-2E9C-101B-9397-08002B2CF9AE}" pid="296" name="FSC#UVEKCFG@15.1700:EM_Serienbrieffeld_1">
    <vt:lpwstr/>
  </property>
  <property fmtid="{D5CDD505-2E9C-101B-9397-08002B2CF9AE}" pid="297" name="FSC#UVEKCFG@15.1700:EM_Serienbrieffeld_2">
    <vt:lpwstr/>
  </property>
  <property fmtid="{D5CDD505-2E9C-101B-9397-08002B2CF9AE}" pid="298" name="FSC#UVEKCFG@15.1700:EM_Serienbrieffeld_3">
    <vt:lpwstr/>
  </property>
  <property fmtid="{D5CDD505-2E9C-101B-9397-08002B2CF9AE}" pid="299" name="FSC#UVEKCFG@15.1700:EM_Serienbrieffeld_4">
    <vt:lpwstr/>
  </property>
  <property fmtid="{D5CDD505-2E9C-101B-9397-08002B2CF9AE}" pid="300" name="FSC#UVEKCFG@15.1700:EM_Serienbrieffeld_5">
    <vt:lpwstr/>
  </property>
  <property fmtid="{D5CDD505-2E9C-101B-9397-08002B2CF9AE}" pid="301" name="FSC#UVEKCFG@15.1700:EM_Address">
    <vt:lpwstr/>
  </property>
  <property fmtid="{D5CDD505-2E9C-101B-9397-08002B2CF9AE}" pid="302" name="FSC#UVEKCFG@15.1700:Abs_Nachname">
    <vt:lpwstr>Reutter</vt:lpwstr>
  </property>
  <property fmtid="{D5CDD505-2E9C-101B-9397-08002B2CF9AE}" pid="303" name="FSC#UVEKCFG@15.1700:Abs_Vorname">
    <vt:lpwstr>Brigitte</vt:lpwstr>
  </property>
  <property fmtid="{D5CDD505-2E9C-101B-9397-08002B2CF9AE}" pid="304" name="FSC#UVEKCFG@15.1700:Abs_Zeichen">
    <vt:lpwstr>RBE</vt:lpwstr>
  </property>
  <property fmtid="{D5CDD505-2E9C-101B-9397-08002B2CF9AE}" pid="305" name="FSC#UVEKCFG@15.1700:Anrede">
    <vt:lpwstr/>
  </property>
  <property fmtid="{D5CDD505-2E9C-101B-9397-08002B2CF9AE}" pid="306" name="FSC#UVEKCFG@15.1700:EM_Versandartspez">
    <vt:lpwstr/>
  </property>
  <property fmtid="{D5CDD505-2E9C-101B-9397-08002B2CF9AE}" pid="307" name="FSC#UVEKCFG@15.1700:Briefdatum">
    <vt:lpwstr>12.08.2019</vt:lpwstr>
  </property>
  <property fmtid="{D5CDD505-2E9C-101B-9397-08002B2CF9AE}" pid="308" name="FSC#UVEKCFG@15.1700:Empf_Zeichen">
    <vt:lpwstr/>
  </property>
  <property fmtid="{D5CDD505-2E9C-101B-9397-08002B2CF9AE}" pid="309" name="FSC#UVEKCFG@15.1700:FilialePLZ">
    <vt:lpwstr/>
  </property>
  <property fmtid="{D5CDD505-2E9C-101B-9397-08002B2CF9AE}" pid="310" name="FSC#UVEKCFG@15.1700:Gegenstand">
    <vt:lpwstr>Präsentation_OFU Retraite 21.05.2019</vt:lpwstr>
  </property>
  <property fmtid="{D5CDD505-2E9C-101B-9397-08002B2CF9AE}" pid="311" name="FSC#UVEKCFG@15.1700:Nummer">
    <vt:lpwstr>S183-1637</vt:lpwstr>
  </property>
  <property fmtid="{D5CDD505-2E9C-101B-9397-08002B2CF9AE}" pid="312" name="FSC#UVEKCFG@15.1700:Unterschrift_Nachname">
    <vt:lpwstr/>
  </property>
  <property fmtid="{D5CDD505-2E9C-101B-9397-08002B2CF9AE}" pid="313" name="FSC#UVEKCFG@15.1700:Unterschrift_Vorname">
    <vt:lpwstr/>
  </property>
  <property fmtid="{D5CDD505-2E9C-101B-9397-08002B2CF9AE}" pid="314" name="FSC#COOELAK@1.1001:IncomingNumber">
    <vt:lpwstr/>
  </property>
  <property fmtid="{D5CDD505-2E9C-101B-9397-08002B2CF9AE}" pid="315" name="FSC#COOELAK@1.1001:IncomingSubject">
    <vt:lpwstr/>
  </property>
  <property fmtid="{D5CDD505-2E9C-101B-9397-08002B2CF9AE}" pid="316" name="FSC#COOELAK@1.1001:ProcessResponsible">
    <vt:lpwstr/>
  </property>
  <property fmtid="{D5CDD505-2E9C-101B-9397-08002B2CF9AE}" pid="317" name="FSC#COOELAK@1.1001:ProcessResponsiblePhone">
    <vt:lpwstr/>
  </property>
  <property fmtid="{D5CDD505-2E9C-101B-9397-08002B2CF9AE}" pid="318" name="FSC#COOELAK@1.1001:ProcessResponsibleMail">
    <vt:lpwstr/>
  </property>
  <property fmtid="{D5CDD505-2E9C-101B-9397-08002B2CF9AE}" pid="319" name="FSC#COOELAK@1.1001:ProcessResponsibleFax">
    <vt:lpwstr/>
  </property>
  <property fmtid="{D5CDD505-2E9C-101B-9397-08002B2CF9AE}" pid="320" name="FSC#COOELAK@1.1001:ApproverFirstName">
    <vt:lpwstr/>
  </property>
  <property fmtid="{D5CDD505-2E9C-101B-9397-08002B2CF9AE}" pid="321" name="FSC#COOELAK@1.1001:ApproverSurName">
    <vt:lpwstr/>
  </property>
  <property fmtid="{D5CDD505-2E9C-101B-9397-08002B2CF9AE}" pid="322" name="FSC#COOELAK@1.1001:ApproverTitle">
    <vt:lpwstr/>
  </property>
  <property fmtid="{D5CDD505-2E9C-101B-9397-08002B2CF9AE}" pid="323" name="FSC#COOELAK@1.1001:ExternalDate">
    <vt:lpwstr/>
  </property>
  <property fmtid="{D5CDD505-2E9C-101B-9397-08002B2CF9AE}" pid="324" name="FSC#COOELAK@1.1001:SettlementApprovedAt">
    <vt:lpwstr/>
  </property>
  <property fmtid="{D5CDD505-2E9C-101B-9397-08002B2CF9AE}" pid="325" name="FSC#COOELAK@1.1001:BaseNumber">
    <vt:lpwstr>075.1</vt:lpwstr>
  </property>
  <property fmtid="{D5CDD505-2E9C-101B-9397-08002B2CF9AE}" pid="326" name="FSC#COOELAK@1.1001:CurrentUserRolePos">
    <vt:lpwstr>Sachbearbeiter/in</vt:lpwstr>
  </property>
  <property fmtid="{D5CDD505-2E9C-101B-9397-08002B2CF9AE}" pid="327" name="FSC#COOELAK@1.1001:CurrentUserEmail">
    <vt:lpwstr>Markus.Wuest@bafu.admin.ch</vt:lpwstr>
  </property>
  <property fmtid="{D5CDD505-2E9C-101B-9397-08002B2CF9AE}" pid="328" name="FSC#ATSTATECFG@1.1001:Office">
    <vt:lpwstr/>
  </property>
  <property fmtid="{D5CDD505-2E9C-101B-9397-08002B2CF9AE}" pid="329" name="FSC#ATSTATECFG@1.1001:Agent">
    <vt:lpwstr>Brigitte Reutter</vt:lpwstr>
  </property>
  <property fmtid="{D5CDD505-2E9C-101B-9397-08002B2CF9AE}" pid="330" name="FSC#ATSTATECFG@1.1001:AgentPhone">
    <vt:lpwstr>+41 58 46 307 32</vt:lpwstr>
  </property>
  <property fmtid="{D5CDD505-2E9C-101B-9397-08002B2CF9AE}" pid="331" name="FSC#ATSTATECFG@1.1001:DepartmentFax">
    <vt:lpwstr/>
  </property>
  <property fmtid="{D5CDD505-2E9C-101B-9397-08002B2CF9AE}" pid="332" name="FSC#ATSTATECFG@1.1001:DepartmentEmail">
    <vt:lpwstr/>
  </property>
  <property fmtid="{D5CDD505-2E9C-101B-9397-08002B2CF9AE}" pid="333" name="FSC#ATSTATECFG@1.1001:SubfileDate">
    <vt:lpwstr/>
  </property>
  <property fmtid="{D5CDD505-2E9C-101B-9397-08002B2CF9AE}" pid="334" name="FSC#ATSTATECFG@1.1001:SubfileSubject">
    <vt:lpwstr>Präsentation_ARE</vt:lpwstr>
  </property>
  <property fmtid="{D5CDD505-2E9C-101B-9397-08002B2CF9AE}" pid="335" name="FSC#ATSTATECFG@1.1001:DepartmentZipCode">
    <vt:lpwstr/>
  </property>
  <property fmtid="{D5CDD505-2E9C-101B-9397-08002B2CF9AE}" pid="336" name="FSC#ATSTATECFG@1.1001:DepartmentCountry">
    <vt:lpwstr/>
  </property>
  <property fmtid="{D5CDD505-2E9C-101B-9397-08002B2CF9AE}" pid="337" name="FSC#ATSTATECFG@1.1001:DepartmentCity">
    <vt:lpwstr/>
  </property>
  <property fmtid="{D5CDD505-2E9C-101B-9397-08002B2CF9AE}" pid="338" name="FSC#ATSTATECFG@1.1001:DepartmentStreet">
    <vt:lpwstr/>
  </property>
  <property fmtid="{D5CDD505-2E9C-101B-9397-08002B2CF9AE}" pid="339" name="FSC#ATSTATECFG@1.1001:DepartmentDVR">
    <vt:lpwstr/>
  </property>
  <property fmtid="{D5CDD505-2E9C-101B-9397-08002B2CF9AE}" pid="340" name="FSC#ATSTATECFG@1.1001:DepartmentUID">
    <vt:lpwstr/>
  </property>
  <property fmtid="{D5CDD505-2E9C-101B-9397-08002B2CF9AE}" pid="341" name="FSC#ATSTATECFG@1.1001:SubfileReference">
    <vt:lpwstr>075.1-00005/00001/00004/00001</vt:lpwstr>
  </property>
  <property fmtid="{D5CDD505-2E9C-101B-9397-08002B2CF9AE}" pid="342" name="FSC#ATSTATECFG@1.1001:Clause">
    <vt:lpwstr/>
  </property>
  <property fmtid="{D5CDD505-2E9C-101B-9397-08002B2CF9AE}" pid="343" name="FSC#ATSTATECFG@1.1001:ApprovedSignature">
    <vt:lpwstr/>
  </property>
  <property fmtid="{D5CDD505-2E9C-101B-9397-08002B2CF9AE}" pid="344" name="FSC#ATSTATECFG@1.1001:BankAccount">
    <vt:lpwstr/>
  </property>
  <property fmtid="{D5CDD505-2E9C-101B-9397-08002B2CF9AE}" pid="345" name="FSC#ATSTATECFG@1.1001:BankAccountOwner">
    <vt:lpwstr/>
  </property>
  <property fmtid="{D5CDD505-2E9C-101B-9397-08002B2CF9AE}" pid="346" name="FSC#ATSTATECFG@1.1001:BankInstitute">
    <vt:lpwstr/>
  </property>
  <property fmtid="{D5CDD505-2E9C-101B-9397-08002B2CF9AE}" pid="347" name="FSC#ATSTATECFG@1.1001:BankAccountID">
    <vt:lpwstr/>
  </property>
  <property fmtid="{D5CDD505-2E9C-101B-9397-08002B2CF9AE}" pid="348" name="FSC#ATSTATECFG@1.1001:BankAccountIBAN">
    <vt:lpwstr/>
  </property>
  <property fmtid="{D5CDD505-2E9C-101B-9397-08002B2CF9AE}" pid="349" name="FSC#ATSTATECFG@1.1001:BankAccountBIC">
    <vt:lpwstr/>
  </property>
  <property fmtid="{D5CDD505-2E9C-101B-9397-08002B2CF9AE}" pid="350" name="FSC#ATSTATECFG@1.1001:BankName">
    <vt:lpwstr/>
  </property>
  <property fmtid="{D5CDD505-2E9C-101B-9397-08002B2CF9AE}" pid="351" name="FSC#FSCFOLIO@1.1001:docpropproject">
    <vt:lpwstr/>
  </property>
  <property fmtid="{D5CDD505-2E9C-101B-9397-08002B2CF9AE}" pid="352" name="FSC#BAFUBDO@15.1700:Diff_TaetigkeitenStandorte_Nr">
    <vt:lpwstr/>
  </property>
  <property fmtid="{D5CDD505-2E9C-101B-9397-08002B2CF9AE}" pid="353" name="FSC#BAFUBDO@15.1700:Beschaffungsstelle">
    <vt:lpwstr/>
  </property>
  <property fmtid="{D5CDD505-2E9C-101B-9397-08002B2CF9AE}" pid="354" name="FSC#UVEKCFG@15.1700:FileResponsibleStreetPostal">
    <vt:lpwstr>Papiermühlestrasse 172</vt:lpwstr>
  </property>
  <property fmtid="{D5CDD505-2E9C-101B-9397-08002B2CF9AE}" pid="355" name="FSC#UVEKCFG@15.1700:FileResponsiblezipcodePostal">
    <vt:lpwstr>3063</vt:lpwstr>
  </property>
  <property fmtid="{D5CDD505-2E9C-101B-9397-08002B2CF9AE}" pid="356" name="FSC#UVEKCFG@15.1700:FileResponsiblecityPostal">
    <vt:lpwstr>Ittigen</vt:lpwstr>
  </property>
  <property fmtid="{D5CDD505-2E9C-101B-9397-08002B2CF9AE}" pid="357" name="FSC#UVEKCFG@15.1700:FileResponsibleStreetInvoice">
    <vt:lpwstr>Papiermühlestrasse 172</vt:lpwstr>
  </property>
  <property fmtid="{D5CDD505-2E9C-101B-9397-08002B2CF9AE}" pid="358" name="FSC#UVEKCFG@15.1700:FileResponsiblezipcodeInvoice">
    <vt:lpwstr>3063</vt:lpwstr>
  </property>
  <property fmtid="{D5CDD505-2E9C-101B-9397-08002B2CF9AE}" pid="359" name="FSC#UVEKCFG@15.1700:FileResponsiblecityInvoice">
    <vt:lpwstr>Ittigen</vt:lpwstr>
  </property>
  <property fmtid="{D5CDD505-2E9C-101B-9397-08002B2CF9AE}" pid="360" name="FSC#UVEKCFG@15.1700:ResponsibleDefaultRoleOrg">
    <vt:lpwstr>Umweltbeobachtung (UB)</vt:lpwstr>
  </property>
</Properties>
</file>